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2" r:id="rId2"/>
  </p:sldMasterIdLst>
  <p:notesMasterIdLst>
    <p:notesMasterId r:id="rId29"/>
  </p:notesMasterIdLst>
  <p:sldIdLst>
    <p:sldId id="256" r:id="rId3"/>
    <p:sldId id="257" r:id="rId4"/>
    <p:sldId id="258" r:id="rId5"/>
    <p:sldId id="331" r:id="rId6"/>
    <p:sldId id="332" r:id="rId7"/>
    <p:sldId id="335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28" r:id="rId20"/>
    <p:sldId id="326" r:id="rId21"/>
    <p:sldId id="329" r:id="rId22"/>
    <p:sldId id="330" r:id="rId23"/>
    <p:sldId id="316" r:id="rId24"/>
    <p:sldId id="285" r:id="rId25"/>
    <p:sldId id="314" r:id="rId26"/>
    <p:sldId id="315" r:id="rId27"/>
    <p:sldId id="282" r:id="rId28"/>
  </p:sldIdLst>
  <p:sldSz cx="9144000" cy="5143500" type="screen16x9"/>
  <p:notesSz cx="6858000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F3708C-0FE1-4F43-93AB-96029E1C3D00}">
  <a:tblStyle styleId="{A9F3708C-0FE1-4F43-93AB-96029E1C3D0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tcBdr/>
        <a:fill>
          <a:solidFill>
            <a:srgbClr val="E6E6E6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6E6E6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4"/>
    <p:restoredTop sz="92890"/>
  </p:normalViewPr>
  <p:slideViewPr>
    <p:cSldViewPr snapToGrid="0">
      <p:cViewPr>
        <p:scale>
          <a:sx n="150" d="100"/>
          <a:sy n="150" d="100"/>
        </p:scale>
        <p:origin x="512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7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744475"/>
            <a:ext cx="4572225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715125"/>
            <a:ext cx="5486400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77449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:notes"/>
          <p:cNvSpPr txBox="1">
            <a:spLocks noGrp="1"/>
          </p:cNvSpPr>
          <p:nvPr>
            <p:ph type="body" idx="1"/>
          </p:nvPr>
        </p:nvSpPr>
        <p:spPr>
          <a:xfrm>
            <a:off x="685800" y="4715125"/>
            <a:ext cx="5486400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2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:notes"/>
          <p:cNvSpPr txBox="1">
            <a:spLocks noGrp="1"/>
          </p:cNvSpPr>
          <p:nvPr>
            <p:ph type="sldNum" idx="12"/>
          </p:nvPr>
        </p:nvSpPr>
        <p:spPr>
          <a:xfrm>
            <a:off x="3884613" y="9428583"/>
            <a:ext cx="2971800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:notes"/>
          <p:cNvSpPr txBox="1">
            <a:spLocks noGrp="1"/>
          </p:cNvSpPr>
          <p:nvPr>
            <p:ph type="body" idx="1"/>
          </p:nvPr>
        </p:nvSpPr>
        <p:spPr>
          <a:xfrm>
            <a:off x="685800" y="4715125"/>
            <a:ext cx="54864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:notes"/>
          <p:cNvSpPr txBox="1">
            <a:spLocks noGrp="1"/>
          </p:cNvSpPr>
          <p:nvPr>
            <p:ph type="body" idx="1"/>
          </p:nvPr>
        </p:nvSpPr>
        <p:spPr>
          <a:xfrm>
            <a:off x="685800" y="4715125"/>
            <a:ext cx="54864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4676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59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15:notes"/>
          <p:cNvSpPr txBox="1">
            <a:spLocks noGrp="1"/>
          </p:cNvSpPr>
          <p:nvPr>
            <p:ph type="body" idx="1"/>
          </p:nvPr>
        </p:nvSpPr>
        <p:spPr>
          <a:xfrm>
            <a:off x="685800" y="4715125"/>
            <a:ext cx="54864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444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:notes"/>
          <p:cNvSpPr txBox="1">
            <a:spLocks noGrp="1"/>
          </p:cNvSpPr>
          <p:nvPr>
            <p:ph type="body" idx="1"/>
          </p:nvPr>
        </p:nvSpPr>
        <p:spPr>
          <a:xfrm>
            <a:off x="685800" y="4715125"/>
            <a:ext cx="54864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3716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:notes"/>
          <p:cNvSpPr txBox="1">
            <a:spLocks noGrp="1"/>
          </p:cNvSpPr>
          <p:nvPr>
            <p:ph type="body" idx="1"/>
          </p:nvPr>
        </p:nvSpPr>
        <p:spPr>
          <a:xfrm>
            <a:off x="685800" y="4715125"/>
            <a:ext cx="54864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1022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p25:notes"/>
          <p:cNvSpPr txBox="1">
            <a:spLocks noGrp="1"/>
          </p:cNvSpPr>
          <p:nvPr>
            <p:ph type="body" idx="1"/>
          </p:nvPr>
        </p:nvSpPr>
        <p:spPr>
          <a:xfrm>
            <a:off x="685800" y="4715125"/>
            <a:ext cx="54864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Stocksy_comp_11859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9150" y="0"/>
            <a:ext cx="916315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8;p2"/>
          <p:cNvGrpSpPr/>
          <p:nvPr/>
        </p:nvGrpSpPr>
        <p:grpSpPr>
          <a:xfrm>
            <a:off x="149059" y="169331"/>
            <a:ext cx="8796866" cy="4948167"/>
            <a:chOff x="177801" y="169332"/>
            <a:chExt cx="8796866" cy="4948167"/>
          </a:xfrm>
        </p:grpSpPr>
        <p:cxnSp>
          <p:nvCxnSpPr>
            <p:cNvPr id="9" name="Google Shape;9;p2"/>
            <p:cNvCxnSpPr/>
            <p:nvPr/>
          </p:nvCxnSpPr>
          <p:spPr>
            <a:xfrm>
              <a:off x="177801" y="169332"/>
              <a:ext cx="8796866" cy="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10;p2"/>
            <p:cNvCxnSpPr/>
            <p:nvPr/>
          </p:nvCxnSpPr>
          <p:spPr>
            <a:xfrm>
              <a:off x="177801" y="169332"/>
              <a:ext cx="0" cy="4809068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8974667" y="169332"/>
              <a:ext cx="0" cy="4809068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77801" y="4978400"/>
              <a:ext cx="5687120" cy="2117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636001" y="4980517"/>
              <a:ext cx="338666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4" name="Google Shape;14;p2" descr="Good-Things_Lockup_REV.png"/>
            <p:cNvPicPr preferRelativeResize="0"/>
            <p:nvPr/>
          </p:nvPicPr>
          <p:blipFill rotWithShape="1">
            <a:blip r:embed="rId3">
              <a:alphaModFix/>
            </a:blip>
            <a:srcRect l="8339" t="42140" r="8607" b="42386"/>
            <a:stretch/>
          </p:blipFill>
          <p:spPr>
            <a:xfrm>
              <a:off x="5929132" y="4765618"/>
              <a:ext cx="2672795" cy="3518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/>
          <p:nvPr/>
        </p:nvSpPr>
        <p:spPr>
          <a:xfrm>
            <a:off x="510017" y="1354667"/>
            <a:ext cx="3450166" cy="2349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529167" y="1525116"/>
            <a:ext cx="3450166" cy="129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entury Gothic"/>
              <a:buNone/>
              <a:defRPr sz="44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9783" y="2918804"/>
            <a:ext cx="28871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&lt;sub heading&gt;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8" name="Google Shape;18;p2"/>
          <p:cNvCxnSpPr/>
          <p:nvPr/>
        </p:nvCxnSpPr>
        <p:spPr>
          <a:xfrm>
            <a:off x="759783" y="2918804"/>
            <a:ext cx="288713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19;p2"/>
          <p:cNvCxnSpPr/>
          <p:nvPr/>
        </p:nvCxnSpPr>
        <p:spPr>
          <a:xfrm>
            <a:off x="778933" y="3288136"/>
            <a:ext cx="288713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0515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5051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91" name="Google Shape;91;p11"/>
          <p:cNvGrpSpPr/>
          <p:nvPr/>
        </p:nvGrpSpPr>
        <p:grpSpPr>
          <a:xfrm>
            <a:off x="149059" y="169331"/>
            <a:ext cx="8796866" cy="4948167"/>
            <a:chOff x="177801" y="169332"/>
            <a:chExt cx="8796866" cy="4948167"/>
          </a:xfrm>
        </p:grpSpPr>
        <p:cxnSp>
          <p:nvCxnSpPr>
            <p:cNvPr id="92" name="Google Shape;92;p11"/>
            <p:cNvCxnSpPr/>
            <p:nvPr/>
          </p:nvCxnSpPr>
          <p:spPr>
            <a:xfrm>
              <a:off x="177801" y="169332"/>
              <a:ext cx="8796866" cy="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93;p11"/>
            <p:cNvCxnSpPr/>
            <p:nvPr/>
          </p:nvCxnSpPr>
          <p:spPr>
            <a:xfrm>
              <a:off x="177801" y="169332"/>
              <a:ext cx="0" cy="4809068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94;p11"/>
            <p:cNvCxnSpPr/>
            <p:nvPr/>
          </p:nvCxnSpPr>
          <p:spPr>
            <a:xfrm>
              <a:off x="8974667" y="169332"/>
              <a:ext cx="0" cy="4809068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95;p11"/>
            <p:cNvCxnSpPr/>
            <p:nvPr/>
          </p:nvCxnSpPr>
          <p:spPr>
            <a:xfrm>
              <a:off x="177801" y="4978400"/>
              <a:ext cx="5687120" cy="2117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96;p11"/>
            <p:cNvCxnSpPr/>
            <p:nvPr/>
          </p:nvCxnSpPr>
          <p:spPr>
            <a:xfrm rot="10800000">
              <a:off x="8636001" y="4980517"/>
              <a:ext cx="338666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97" name="Google Shape;97;p11" descr="Good-Things_Lockup_REV.png"/>
            <p:cNvPicPr preferRelativeResize="0"/>
            <p:nvPr/>
          </p:nvPicPr>
          <p:blipFill rotWithShape="1">
            <a:blip r:embed="rId2">
              <a:alphaModFix/>
            </a:blip>
            <a:srcRect l="8339" t="42140" r="8607" b="42386"/>
            <a:stretch/>
          </p:blipFill>
          <p:spPr>
            <a:xfrm>
              <a:off x="5929132" y="4765618"/>
              <a:ext cx="2672795" cy="3518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_OnePage">
  <p:cSld name="3_AA_OnePag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/>
          <p:nvPr/>
        </p:nvSpPr>
        <p:spPr>
          <a:xfrm>
            <a:off x="1588" y="1588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0" name="Google Shape;100;p12"/>
          <p:cNvSpPr txBox="1">
            <a:spLocks noGrp="1"/>
          </p:cNvSpPr>
          <p:nvPr>
            <p:ph type="title"/>
          </p:nvPr>
        </p:nvSpPr>
        <p:spPr>
          <a:xfrm>
            <a:off x="590536" y="151372"/>
            <a:ext cx="6790279" cy="57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entury Gothic"/>
              <a:buNone/>
              <a:defRPr sz="25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1" name="Google Shape;101;p12"/>
          <p:cNvCxnSpPr/>
          <p:nvPr/>
        </p:nvCxnSpPr>
        <p:spPr>
          <a:xfrm>
            <a:off x="516278" y="757571"/>
            <a:ext cx="815020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12"/>
          <p:cNvSpPr txBox="1">
            <a:spLocks noGrp="1"/>
          </p:cNvSpPr>
          <p:nvPr>
            <p:ph type="body" idx="1"/>
          </p:nvPr>
        </p:nvSpPr>
        <p:spPr>
          <a:xfrm>
            <a:off x="4693920" y="1019403"/>
            <a:ext cx="4455496" cy="3780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45700" anchor="t" anchorCtr="0"/>
          <a:lstStyle>
            <a:lvl1pPr marL="457200" marR="0" lvl="0" indent="-2921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2"/>
          </p:nvPr>
        </p:nvSpPr>
        <p:spPr>
          <a:xfrm>
            <a:off x="223184" y="3992140"/>
            <a:ext cx="4455496" cy="80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45700" anchor="t" anchorCtr="0"/>
          <a:lstStyle>
            <a:lvl1pPr marL="457200" marR="0" lvl="0" indent="-2921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3"/>
          </p:nvPr>
        </p:nvSpPr>
        <p:spPr>
          <a:xfrm>
            <a:off x="223184" y="3025953"/>
            <a:ext cx="4455496" cy="76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45700" anchor="t" anchorCtr="0"/>
          <a:lstStyle>
            <a:lvl1pPr marL="457200" marR="0" lvl="0" indent="-2921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body" idx="4"/>
          </p:nvPr>
        </p:nvSpPr>
        <p:spPr>
          <a:xfrm>
            <a:off x="223184" y="2010560"/>
            <a:ext cx="4455496" cy="76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45700" anchor="t" anchorCtr="0"/>
          <a:lstStyle>
            <a:lvl1pPr marL="457200" marR="0" lvl="0" indent="-2921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body" idx="5"/>
          </p:nvPr>
        </p:nvSpPr>
        <p:spPr>
          <a:xfrm>
            <a:off x="223184" y="1019403"/>
            <a:ext cx="4455496" cy="76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45700" anchor="t" anchorCtr="0"/>
          <a:lstStyle>
            <a:lvl1pPr marL="457200" marR="0" lvl="0" indent="-2921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7" name="Google Shape;107;p12" descr="ascendant-bars-graphic_318-49919.png (626×626)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10378" y="1070882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2" descr="http://www.freeiconspng.com/uploads/results-icon-png-2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142" y="3986243"/>
            <a:ext cx="305511" cy="30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2" descr="Money_bag.png (512×512)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838" y="3049766"/>
            <a:ext cx="333970" cy="333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2" descr="Bright_Lightbulb-512.png (512×512)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2810" y="2032150"/>
            <a:ext cx="366896" cy="366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2" descr="25-512.png (512×512)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1493" y="1045429"/>
            <a:ext cx="374907" cy="3749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2"/>
          <p:cNvCxnSpPr/>
          <p:nvPr/>
        </p:nvCxnSpPr>
        <p:spPr>
          <a:xfrm flipH="1">
            <a:off x="4872380" y="1378888"/>
            <a:ext cx="1" cy="3420935"/>
          </a:xfrm>
          <a:prstGeom prst="straightConnector1">
            <a:avLst/>
          </a:prstGeom>
          <a:noFill/>
          <a:ln w="28575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" name="Google Shape;113;p12"/>
          <p:cNvCxnSpPr/>
          <p:nvPr/>
        </p:nvCxnSpPr>
        <p:spPr>
          <a:xfrm flipH="1">
            <a:off x="399517" y="4235078"/>
            <a:ext cx="1" cy="585065"/>
          </a:xfrm>
          <a:prstGeom prst="straightConnector1">
            <a:avLst/>
          </a:prstGeom>
          <a:noFill/>
          <a:ln w="28575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" name="Google Shape;114;p12"/>
          <p:cNvCxnSpPr/>
          <p:nvPr/>
        </p:nvCxnSpPr>
        <p:spPr>
          <a:xfrm flipH="1">
            <a:off x="398442" y="3369379"/>
            <a:ext cx="1" cy="432000"/>
          </a:xfrm>
          <a:prstGeom prst="straightConnector1">
            <a:avLst/>
          </a:prstGeom>
          <a:noFill/>
          <a:ln w="28575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2"/>
          <p:cNvCxnSpPr/>
          <p:nvPr/>
        </p:nvCxnSpPr>
        <p:spPr>
          <a:xfrm flipH="1">
            <a:off x="398618" y="2366569"/>
            <a:ext cx="1" cy="432000"/>
          </a:xfrm>
          <a:prstGeom prst="straightConnector1">
            <a:avLst/>
          </a:prstGeom>
          <a:noFill/>
          <a:ln w="28575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2"/>
          <p:cNvCxnSpPr/>
          <p:nvPr/>
        </p:nvCxnSpPr>
        <p:spPr>
          <a:xfrm flipH="1">
            <a:off x="398947" y="1374078"/>
            <a:ext cx="1" cy="432000"/>
          </a:xfrm>
          <a:prstGeom prst="straightConnector1">
            <a:avLst/>
          </a:prstGeom>
          <a:noFill/>
          <a:ln w="28575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p12"/>
          <p:cNvSpPr txBox="1"/>
          <p:nvPr/>
        </p:nvSpPr>
        <p:spPr>
          <a:xfrm>
            <a:off x="4678680" y="818629"/>
            <a:ext cx="44568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</a:t>
            </a:r>
            <a:endParaRPr sz="12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12"/>
          <p:cNvSpPr txBox="1"/>
          <p:nvPr/>
        </p:nvSpPr>
        <p:spPr>
          <a:xfrm>
            <a:off x="228838" y="2811269"/>
            <a:ext cx="44568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Applications</a:t>
            </a:r>
            <a:endParaRPr sz="105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12"/>
          <p:cNvSpPr txBox="1"/>
          <p:nvPr/>
        </p:nvSpPr>
        <p:spPr>
          <a:xfrm>
            <a:off x="228838" y="3802649"/>
            <a:ext cx="44568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Recommendations</a:t>
            </a:r>
            <a:endParaRPr sz="12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12"/>
          <p:cNvSpPr txBox="1"/>
          <p:nvPr/>
        </p:nvSpPr>
        <p:spPr>
          <a:xfrm>
            <a:off x="228838" y="1810125"/>
            <a:ext cx="44568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Solution</a:t>
            </a:r>
            <a:endParaRPr sz="12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12"/>
          <p:cNvSpPr txBox="1"/>
          <p:nvPr/>
        </p:nvSpPr>
        <p:spPr>
          <a:xfrm>
            <a:off x="221880" y="814569"/>
            <a:ext cx="44568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problem</a:t>
            </a:r>
            <a:endParaRPr sz="12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92666" y="1441421"/>
            <a:ext cx="7958670" cy="87506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D0920"/>
              </a:buClr>
              <a:buSzPct val="100000"/>
              <a:buFont typeface="Arial" panose="020B0604020202020204"/>
              <a:buNone/>
              <a:defRPr sz="1699" b="1">
                <a:solidFill>
                  <a:schemeClr val="tx1"/>
                </a:solidFill>
                <a:latin typeface="CenturyGothic"/>
                <a:cs typeface="CenturyGothic"/>
              </a:defRPr>
            </a:lvl1pPr>
            <a:lvl2pPr>
              <a:buClr>
                <a:srgbClr val="CD0920"/>
              </a:buClr>
              <a:defRPr sz="1500">
                <a:solidFill>
                  <a:srgbClr val="505150"/>
                </a:solidFill>
              </a:defRPr>
            </a:lvl2pPr>
            <a:lvl3pPr>
              <a:defRPr sz="1500"/>
            </a:lvl3pPr>
          </a:lstStyle>
          <a:p>
            <a:r>
              <a:rPr lang="en-AU" dirty="0"/>
              <a:t>&lt;Intro Copy&gt;</a:t>
            </a:r>
            <a:endParaRPr lang="en-US" b="0" dirty="0">
              <a:solidFill>
                <a:srgbClr val="000000"/>
              </a:solidFill>
              <a:latin typeface="AvantGarde Dm BT"/>
              <a:cs typeface="AvantGarde Dm BT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92667" y="151373"/>
            <a:ext cx="6790279" cy="578093"/>
          </a:xfrm>
          <a:prstGeom prst="rect">
            <a:avLst/>
          </a:prstGeom>
        </p:spPr>
        <p:txBody>
          <a:bodyPr vert="horz" anchor="b"/>
          <a:lstStyle>
            <a:lvl1pPr algn="l">
              <a:defRPr sz="2501" b="1" baseline="0">
                <a:solidFill>
                  <a:srgbClr val="000000"/>
                </a:solidFill>
                <a:latin typeface="CenturyGothic"/>
                <a:cs typeface="CenturyGothic"/>
              </a:defRPr>
            </a:lvl1pPr>
          </a:lstStyle>
          <a:p>
            <a:r>
              <a:rPr lang="en-AU" dirty="0"/>
              <a:t>&lt;Heading&gt;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2666" y="2429447"/>
            <a:ext cx="7958670" cy="21527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SzPct val="120000"/>
              <a:buFont typeface="Century Gothic" panose="020B0502020202020204"/>
              <a:buChar char="●"/>
              <a:defRPr sz="1500">
                <a:solidFill>
                  <a:srgbClr val="505150"/>
                </a:solidFill>
                <a:latin typeface="CenturyGothic"/>
                <a:cs typeface="ITC Avant Garde Std Bk"/>
              </a:defRPr>
            </a:lvl1pPr>
            <a:lvl2pPr>
              <a:buClr>
                <a:srgbClr val="ED1C24"/>
              </a:buClr>
              <a:defRPr sz="1500">
                <a:solidFill>
                  <a:srgbClr val="505150"/>
                </a:solidFill>
                <a:latin typeface="ITC Avant Garde Std Bk"/>
                <a:cs typeface="ITC Avant Garde Std Bk"/>
              </a:defRPr>
            </a:lvl2pPr>
            <a:lvl3pPr>
              <a:defRPr sz="1500"/>
            </a:lvl3pPr>
          </a:lstStyle>
          <a:p>
            <a:pPr marL="457200" indent="-457200">
              <a:buClr>
                <a:srgbClr val="FF0000"/>
              </a:buClr>
              <a:buFont typeface="Century Gothic" panose="020B0502020202020204"/>
              <a:buChar char="●"/>
            </a:pPr>
            <a:r>
              <a:rPr lang="en-AU" dirty="0">
                <a:latin typeface="Century Gothic" panose="020B0502020202020204" pitchFamily="34" charset="0"/>
              </a:rPr>
              <a:t>&lt;copy&gt;</a:t>
            </a:r>
          </a:p>
          <a:p>
            <a:pPr lvl="1"/>
            <a:r>
              <a:rPr lang="en-AU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6278" y="827421"/>
            <a:ext cx="815020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31425" y="4731713"/>
            <a:ext cx="823505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2667" y="831240"/>
            <a:ext cx="3333745" cy="36993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999" b="0" i="0" cap="none" baseline="0">
                <a:solidFill>
                  <a:srgbClr val="FF0000"/>
                </a:solidFill>
                <a:latin typeface="CenturyGothic"/>
                <a:cs typeface="CenturyGothic"/>
              </a:defRPr>
            </a:lvl1pPr>
          </a:lstStyle>
          <a:p>
            <a:pPr lvl="0"/>
            <a:r>
              <a:rPr lang="en-AU" dirty="0"/>
              <a:t>&lt;Sub heading&gt;</a:t>
            </a:r>
          </a:p>
        </p:txBody>
      </p:sp>
    </p:spTree>
    <p:extLst>
      <p:ext uri="{BB962C8B-B14F-4D97-AF65-F5344CB8AC3E}">
        <p14:creationId xmlns:p14="http://schemas.microsoft.com/office/powerpoint/2010/main" val="1035243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92666" y="1391920"/>
            <a:ext cx="7958670" cy="3200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3199">
                <a:solidFill>
                  <a:srgbClr val="505150"/>
                </a:solidFill>
                <a:latin typeface="ITC Avant Garde Std Bk"/>
                <a:cs typeface="ITC Avant Garde Std Bk"/>
              </a:defRPr>
            </a:lvl1pPr>
            <a:lvl2pPr marL="457200" indent="0">
              <a:buNone/>
              <a:defRPr sz="2801"/>
            </a:lvl2pPr>
            <a:lvl3pPr marL="914400" indent="0">
              <a:buNone/>
              <a:defRPr sz="2400"/>
            </a:lvl3pPr>
            <a:lvl4pPr marL="1371600" indent="0">
              <a:buNone/>
              <a:defRPr sz="1999"/>
            </a:lvl4pPr>
            <a:lvl5pPr marL="1828800" indent="0">
              <a:buNone/>
              <a:defRPr sz="1999"/>
            </a:lvl5pPr>
            <a:lvl6pPr marL="2286000" indent="0">
              <a:buNone/>
              <a:defRPr sz="1999"/>
            </a:lvl6pPr>
            <a:lvl7pPr marL="2743200" indent="0">
              <a:buNone/>
              <a:defRPr sz="1999"/>
            </a:lvl7pPr>
            <a:lvl8pPr marL="3200400" indent="0">
              <a:buNone/>
              <a:defRPr sz="1999"/>
            </a:lvl8pPr>
            <a:lvl9pPr marL="3657600" indent="0">
              <a:buNone/>
              <a:defRPr sz="1999"/>
            </a:lvl9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>Picture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90537" y="151373"/>
            <a:ext cx="6790279" cy="578093"/>
          </a:xfrm>
          <a:prstGeom prst="rect">
            <a:avLst/>
          </a:prstGeom>
        </p:spPr>
        <p:txBody>
          <a:bodyPr vert="horz" anchor="b"/>
          <a:lstStyle>
            <a:lvl1pPr algn="l">
              <a:defRPr sz="2501" b="1" baseline="0">
                <a:solidFill>
                  <a:srgbClr val="000000"/>
                </a:solidFill>
                <a:latin typeface="CenturyGothic"/>
                <a:cs typeface="CenturyGothic"/>
              </a:defRPr>
            </a:lvl1pPr>
          </a:lstStyle>
          <a:p>
            <a:r>
              <a:rPr lang="en-AU" dirty="0"/>
              <a:t>&lt;Heading&gt;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16278" y="827421"/>
            <a:ext cx="815020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31425" y="4731713"/>
            <a:ext cx="823505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2667" y="831240"/>
            <a:ext cx="3333745" cy="36993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999" b="0" i="0" cap="none" baseline="0">
                <a:solidFill>
                  <a:srgbClr val="FF0000"/>
                </a:solidFill>
                <a:latin typeface="CenturyGothic"/>
                <a:cs typeface="CenturyGothic"/>
              </a:defRPr>
            </a:lvl1pPr>
          </a:lstStyle>
          <a:p>
            <a:pPr lvl="0"/>
            <a:r>
              <a:rPr lang="en-AU" dirty="0"/>
              <a:t>&lt;Sub heading&gt;</a:t>
            </a:r>
          </a:p>
        </p:txBody>
      </p:sp>
    </p:spTree>
    <p:extLst>
      <p:ext uri="{BB962C8B-B14F-4D97-AF65-F5344CB8AC3E}">
        <p14:creationId xmlns:p14="http://schemas.microsoft.com/office/powerpoint/2010/main" val="83038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92666" y="1391920"/>
            <a:ext cx="7958670" cy="3200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3199">
                <a:solidFill>
                  <a:srgbClr val="505150"/>
                </a:solidFill>
                <a:latin typeface="ITC Avant Garde Std Bk"/>
                <a:cs typeface="ITC Avant Garde Std Bk"/>
              </a:defRPr>
            </a:lvl1pPr>
            <a:lvl2pPr marL="457200" indent="0">
              <a:buNone/>
              <a:defRPr sz="2801"/>
            </a:lvl2pPr>
            <a:lvl3pPr marL="914400" indent="0">
              <a:buNone/>
              <a:defRPr sz="2400"/>
            </a:lvl3pPr>
            <a:lvl4pPr marL="1371600" indent="0">
              <a:buNone/>
              <a:defRPr sz="1999"/>
            </a:lvl4pPr>
            <a:lvl5pPr marL="1828800" indent="0">
              <a:buNone/>
              <a:defRPr sz="1999"/>
            </a:lvl5pPr>
            <a:lvl6pPr marL="2286000" indent="0">
              <a:buNone/>
              <a:defRPr sz="1999"/>
            </a:lvl6pPr>
            <a:lvl7pPr marL="2743200" indent="0">
              <a:buNone/>
              <a:defRPr sz="1999"/>
            </a:lvl7pPr>
            <a:lvl8pPr marL="3200400" indent="0">
              <a:buNone/>
              <a:defRPr sz="1999"/>
            </a:lvl8pPr>
            <a:lvl9pPr marL="3657600" indent="0">
              <a:buNone/>
              <a:defRPr sz="1999"/>
            </a:lvl9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>Picture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90537" y="151373"/>
            <a:ext cx="6790279" cy="578093"/>
          </a:xfrm>
          <a:prstGeom prst="rect">
            <a:avLst/>
          </a:prstGeom>
        </p:spPr>
        <p:txBody>
          <a:bodyPr vert="horz" anchor="b"/>
          <a:lstStyle>
            <a:lvl1pPr algn="l">
              <a:defRPr sz="2501" b="1" baseline="0">
                <a:solidFill>
                  <a:srgbClr val="000000"/>
                </a:solidFill>
                <a:latin typeface="CenturyGothic"/>
                <a:cs typeface="CenturyGothic"/>
              </a:defRPr>
            </a:lvl1pPr>
          </a:lstStyle>
          <a:p>
            <a:r>
              <a:rPr lang="en-AU" dirty="0"/>
              <a:t>&lt;Heading&gt;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16278" y="827421"/>
            <a:ext cx="815020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31425" y="4731713"/>
            <a:ext cx="823505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2667" y="831240"/>
            <a:ext cx="3333745" cy="36993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999" b="0" i="0" cap="none" baseline="0">
                <a:solidFill>
                  <a:srgbClr val="FF0000"/>
                </a:solidFill>
                <a:latin typeface="CenturyGothic"/>
                <a:cs typeface="CenturyGothic"/>
              </a:defRPr>
            </a:lvl1pPr>
          </a:lstStyle>
          <a:p>
            <a:pPr lvl="0"/>
            <a:r>
              <a:rPr lang="en-AU" dirty="0"/>
              <a:t>&lt;Sub heading&gt;</a:t>
            </a:r>
          </a:p>
        </p:txBody>
      </p:sp>
    </p:spTree>
    <p:extLst>
      <p:ext uri="{BB962C8B-B14F-4D97-AF65-F5344CB8AC3E}">
        <p14:creationId xmlns:p14="http://schemas.microsoft.com/office/powerpoint/2010/main" val="2064748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92666" y="1391920"/>
            <a:ext cx="7958670" cy="3200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3199">
                <a:solidFill>
                  <a:srgbClr val="505150"/>
                </a:solidFill>
                <a:latin typeface="ITC Avant Garde Std Bk"/>
                <a:cs typeface="ITC Avant Garde Std Bk"/>
              </a:defRPr>
            </a:lvl1pPr>
            <a:lvl2pPr marL="457200" indent="0">
              <a:buNone/>
              <a:defRPr sz="2801"/>
            </a:lvl2pPr>
            <a:lvl3pPr marL="914400" indent="0">
              <a:buNone/>
              <a:defRPr sz="2400"/>
            </a:lvl3pPr>
            <a:lvl4pPr marL="1371600" indent="0">
              <a:buNone/>
              <a:defRPr sz="1999"/>
            </a:lvl4pPr>
            <a:lvl5pPr marL="1828800" indent="0">
              <a:buNone/>
              <a:defRPr sz="1999"/>
            </a:lvl5pPr>
            <a:lvl6pPr marL="2286000" indent="0">
              <a:buNone/>
              <a:defRPr sz="1999"/>
            </a:lvl6pPr>
            <a:lvl7pPr marL="2743200" indent="0">
              <a:buNone/>
              <a:defRPr sz="1999"/>
            </a:lvl7pPr>
            <a:lvl8pPr marL="3200400" indent="0">
              <a:buNone/>
              <a:defRPr sz="1999"/>
            </a:lvl8pPr>
            <a:lvl9pPr marL="3657600" indent="0">
              <a:buNone/>
              <a:defRPr sz="1999"/>
            </a:lvl9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>Picture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90537" y="151373"/>
            <a:ext cx="6790279" cy="578093"/>
          </a:xfrm>
          <a:prstGeom prst="rect">
            <a:avLst/>
          </a:prstGeom>
        </p:spPr>
        <p:txBody>
          <a:bodyPr vert="horz" anchor="b"/>
          <a:lstStyle>
            <a:lvl1pPr algn="l">
              <a:defRPr sz="2501" b="1" baseline="0">
                <a:solidFill>
                  <a:srgbClr val="000000"/>
                </a:solidFill>
                <a:latin typeface="CenturyGothic"/>
                <a:cs typeface="CenturyGothic"/>
              </a:defRPr>
            </a:lvl1pPr>
          </a:lstStyle>
          <a:p>
            <a:r>
              <a:rPr lang="en-AU" dirty="0"/>
              <a:t>&lt;Heading&gt;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16278" y="827421"/>
            <a:ext cx="815020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31425" y="4731713"/>
            <a:ext cx="823505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2667" y="831240"/>
            <a:ext cx="3333745" cy="36993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999" b="0" i="0" cap="none" baseline="0">
                <a:solidFill>
                  <a:srgbClr val="FF0000"/>
                </a:solidFill>
                <a:latin typeface="CenturyGothic"/>
                <a:cs typeface="CenturyGothic"/>
              </a:defRPr>
            </a:lvl1pPr>
          </a:lstStyle>
          <a:p>
            <a:pPr lvl="0"/>
            <a:r>
              <a:rPr lang="en-AU" dirty="0"/>
              <a:t>&lt;Sub heading&gt;</a:t>
            </a:r>
          </a:p>
        </p:txBody>
      </p:sp>
    </p:spTree>
    <p:extLst>
      <p:ext uri="{BB962C8B-B14F-4D97-AF65-F5344CB8AC3E}">
        <p14:creationId xmlns:p14="http://schemas.microsoft.com/office/powerpoint/2010/main" val="247346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92666" y="1441421"/>
            <a:ext cx="7958670" cy="87506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D0920"/>
              </a:buClr>
              <a:buSzPct val="100000"/>
              <a:buFont typeface="Arial" panose="020B0604020202020204"/>
              <a:buNone/>
              <a:defRPr sz="1699" b="1">
                <a:solidFill>
                  <a:schemeClr val="tx1"/>
                </a:solidFill>
                <a:latin typeface="CenturyGothic"/>
                <a:cs typeface="CenturyGothic"/>
              </a:defRPr>
            </a:lvl1pPr>
            <a:lvl2pPr>
              <a:buClr>
                <a:srgbClr val="CD0920"/>
              </a:buClr>
              <a:defRPr sz="1500">
                <a:solidFill>
                  <a:srgbClr val="505150"/>
                </a:solidFill>
              </a:defRPr>
            </a:lvl2pPr>
            <a:lvl3pPr>
              <a:defRPr sz="1500"/>
            </a:lvl3pPr>
          </a:lstStyle>
          <a:p>
            <a:r>
              <a:rPr lang="en-AU" dirty="0"/>
              <a:t>&lt;Intro Copy&gt;</a:t>
            </a:r>
            <a:endParaRPr lang="en-US" b="0" dirty="0">
              <a:solidFill>
                <a:srgbClr val="000000"/>
              </a:solidFill>
              <a:latin typeface="AvantGarde Dm BT"/>
              <a:cs typeface="AvantGarde Dm BT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92667" y="151373"/>
            <a:ext cx="6790279" cy="578093"/>
          </a:xfrm>
          <a:prstGeom prst="rect">
            <a:avLst/>
          </a:prstGeom>
        </p:spPr>
        <p:txBody>
          <a:bodyPr vert="horz" anchor="b"/>
          <a:lstStyle>
            <a:lvl1pPr algn="l">
              <a:defRPr sz="2501" b="1" baseline="0">
                <a:solidFill>
                  <a:srgbClr val="000000"/>
                </a:solidFill>
                <a:latin typeface="CenturyGothic"/>
                <a:cs typeface="CenturyGothic"/>
              </a:defRPr>
            </a:lvl1pPr>
          </a:lstStyle>
          <a:p>
            <a:r>
              <a:rPr lang="en-AU" dirty="0"/>
              <a:t>&lt;Heading&gt;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2666" y="2429447"/>
            <a:ext cx="7958670" cy="21527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SzPct val="120000"/>
              <a:buFont typeface="Century Gothic" panose="020B0502020202020204"/>
              <a:buChar char="●"/>
              <a:defRPr sz="1500">
                <a:solidFill>
                  <a:srgbClr val="505150"/>
                </a:solidFill>
                <a:latin typeface="CenturyGothic"/>
                <a:cs typeface="ITC Avant Garde Std Bk"/>
              </a:defRPr>
            </a:lvl1pPr>
            <a:lvl2pPr>
              <a:buClr>
                <a:srgbClr val="ED1C24"/>
              </a:buClr>
              <a:defRPr sz="1500">
                <a:solidFill>
                  <a:srgbClr val="505150"/>
                </a:solidFill>
                <a:latin typeface="ITC Avant Garde Std Bk"/>
                <a:cs typeface="ITC Avant Garde Std Bk"/>
              </a:defRPr>
            </a:lvl2pPr>
            <a:lvl3pPr>
              <a:defRPr sz="1500"/>
            </a:lvl3pPr>
          </a:lstStyle>
          <a:p>
            <a:pPr marL="457200" indent="-457200">
              <a:buClr>
                <a:srgbClr val="FF0000"/>
              </a:buClr>
              <a:buFont typeface="Century Gothic" panose="020B0502020202020204"/>
              <a:buChar char="●"/>
            </a:pPr>
            <a:r>
              <a:rPr lang="en-AU" dirty="0">
                <a:latin typeface="Century Gothic" panose="020B0502020202020204" pitchFamily="34" charset="0"/>
              </a:rPr>
              <a:t>&lt;copy&gt;</a:t>
            </a:r>
          </a:p>
          <a:p>
            <a:pPr lvl="1"/>
            <a:r>
              <a:rPr lang="en-AU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6278" y="827421"/>
            <a:ext cx="815020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31425" y="4731713"/>
            <a:ext cx="823505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2667" y="831240"/>
            <a:ext cx="3333745" cy="36993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999" b="0" i="0" cap="none" baseline="0">
                <a:solidFill>
                  <a:srgbClr val="FF0000"/>
                </a:solidFill>
                <a:latin typeface="CenturyGothic"/>
                <a:cs typeface="CenturyGothic"/>
              </a:defRPr>
            </a:lvl1pPr>
          </a:lstStyle>
          <a:p>
            <a:pPr lvl="0"/>
            <a:r>
              <a:rPr lang="en-AU" dirty="0"/>
              <a:t>&lt;Sub heading&gt;</a:t>
            </a:r>
          </a:p>
        </p:txBody>
      </p:sp>
    </p:spTree>
    <p:extLst>
      <p:ext uri="{BB962C8B-B14F-4D97-AF65-F5344CB8AC3E}">
        <p14:creationId xmlns:p14="http://schemas.microsoft.com/office/powerpoint/2010/main" val="1330491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92666" y="1441421"/>
            <a:ext cx="7958670" cy="87506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D0920"/>
              </a:buClr>
              <a:buSzPct val="100000"/>
              <a:buFont typeface="Arial" panose="020B0604020202020204"/>
              <a:buNone/>
              <a:defRPr sz="1699" b="1">
                <a:solidFill>
                  <a:schemeClr val="tx1"/>
                </a:solidFill>
                <a:latin typeface="CenturyGothic"/>
                <a:cs typeface="CenturyGothic"/>
              </a:defRPr>
            </a:lvl1pPr>
            <a:lvl2pPr>
              <a:buClr>
                <a:srgbClr val="CD0920"/>
              </a:buClr>
              <a:defRPr sz="1500">
                <a:solidFill>
                  <a:srgbClr val="505150"/>
                </a:solidFill>
              </a:defRPr>
            </a:lvl2pPr>
            <a:lvl3pPr>
              <a:defRPr sz="1500"/>
            </a:lvl3pPr>
          </a:lstStyle>
          <a:p>
            <a:r>
              <a:rPr lang="en-AU" dirty="0"/>
              <a:t>&lt;Intro Copy&gt;</a:t>
            </a:r>
            <a:endParaRPr lang="en-US" b="0" dirty="0">
              <a:solidFill>
                <a:srgbClr val="000000"/>
              </a:solidFill>
              <a:latin typeface="AvantGarde Dm BT"/>
              <a:cs typeface="AvantGarde Dm BT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92667" y="151373"/>
            <a:ext cx="6790279" cy="578093"/>
          </a:xfrm>
          <a:prstGeom prst="rect">
            <a:avLst/>
          </a:prstGeom>
        </p:spPr>
        <p:txBody>
          <a:bodyPr vert="horz" anchor="b"/>
          <a:lstStyle>
            <a:lvl1pPr algn="l">
              <a:defRPr sz="2501" b="1" baseline="0">
                <a:solidFill>
                  <a:srgbClr val="000000"/>
                </a:solidFill>
                <a:latin typeface="CenturyGothic"/>
                <a:cs typeface="CenturyGothic"/>
              </a:defRPr>
            </a:lvl1pPr>
          </a:lstStyle>
          <a:p>
            <a:r>
              <a:rPr lang="en-AU" dirty="0"/>
              <a:t>&lt;Heading&gt;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2666" y="2429447"/>
            <a:ext cx="7958670" cy="21527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SzPct val="120000"/>
              <a:buFont typeface="Century Gothic" panose="020B0502020202020204"/>
              <a:buChar char="●"/>
              <a:defRPr sz="1500">
                <a:solidFill>
                  <a:srgbClr val="505150"/>
                </a:solidFill>
                <a:latin typeface="CenturyGothic"/>
                <a:cs typeface="ITC Avant Garde Std Bk"/>
              </a:defRPr>
            </a:lvl1pPr>
            <a:lvl2pPr>
              <a:buClr>
                <a:srgbClr val="ED1C24"/>
              </a:buClr>
              <a:defRPr sz="1500">
                <a:solidFill>
                  <a:srgbClr val="505150"/>
                </a:solidFill>
                <a:latin typeface="ITC Avant Garde Std Bk"/>
                <a:cs typeface="ITC Avant Garde Std Bk"/>
              </a:defRPr>
            </a:lvl2pPr>
            <a:lvl3pPr>
              <a:defRPr sz="1500"/>
            </a:lvl3pPr>
          </a:lstStyle>
          <a:p>
            <a:pPr marL="457200" indent="-457200">
              <a:buClr>
                <a:srgbClr val="FF0000"/>
              </a:buClr>
              <a:buFont typeface="Century Gothic" panose="020B0502020202020204"/>
              <a:buChar char="●"/>
            </a:pPr>
            <a:r>
              <a:rPr lang="en-AU" dirty="0">
                <a:latin typeface="Century Gothic" panose="020B0502020202020204" pitchFamily="34" charset="0"/>
              </a:rPr>
              <a:t>&lt;copy&gt;</a:t>
            </a:r>
          </a:p>
          <a:p>
            <a:pPr lvl="1"/>
            <a:r>
              <a:rPr lang="en-AU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6278" y="827421"/>
            <a:ext cx="815020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31425" y="4731713"/>
            <a:ext cx="823505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2667" y="831240"/>
            <a:ext cx="3333745" cy="36993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999" b="0" i="0" cap="none" baseline="0">
                <a:solidFill>
                  <a:srgbClr val="FF0000"/>
                </a:solidFill>
                <a:latin typeface="CenturyGothic"/>
                <a:cs typeface="CenturyGothic"/>
              </a:defRPr>
            </a:lvl1pPr>
          </a:lstStyle>
          <a:p>
            <a:pPr lvl="0"/>
            <a:r>
              <a:rPr lang="en-AU" dirty="0"/>
              <a:t>&lt;Sub heading&gt;</a:t>
            </a:r>
          </a:p>
        </p:txBody>
      </p:sp>
    </p:spTree>
    <p:extLst>
      <p:ext uri="{BB962C8B-B14F-4D97-AF65-F5344CB8AC3E}">
        <p14:creationId xmlns:p14="http://schemas.microsoft.com/office/powerpoint/2010/main" val="417053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92666" y="1441421"/>
            <a:ext cx="7958670" cy="87506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D0920"/>
              </a:buClr>
              <a:buSzPct val="100000"/>
              <a:buFont typeface="Arial" panose="020B0604020202020204"/>
              <a:buNone/>
              <a:defRPr sz="1699" b="1">
                <a:solidFill>
                  <a:schemeClr val="tx1"/>
                </a:solidFill>
                <a:latin typeface="CenturyGothic"/>
                <a:cs typeface="CenturyGothic"/>
              </a:defRPr>
            </a:lvl1pPr>
            <a:lvl2pPr>
              <a:buClr>
                <a:srgbClr val="CD0920"/>
              </a:buClr>
              <a:defRPr sz="1500">
                <a:solidFill>
                  <a:srgbClr val="505150"/>
                </a:solidFill>
              </a:defRPr>
            </a:lvl2pPr>
            <a:lvl3pPr>
              <a:defRPr sz="1500"/>
            </a:lvl3pPr>
          </a:lstStyle>
          <a:p>
            <a:r>
              <a:rPr lang="en-AU" dirty="0"/>
              <a:t>&lt;Intro Copy&gt;</a:t>
            </a:r>
            <a:endParaRPr lang="en-US" b="0" dirty="0">
              <a:solidFill>
                <a:srgbClr val="000000"/>
              </a:solidFill>
              <a:latin typeface="AvantGarde Dm BT"/>
              <a:cs typeface="AvantGarde Dm BT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92667" y="151373"/>
            <a:ext cx="6790279" cy="578093"/>
          </a:xfrm>
          <a:prstGeom prst="rect">
            <a:avLst/>
          </a:prstGeom>
        </p:spPr>
        <p:txBody>
          <a:bodyPr vert="horz" anchor="b"/>
          <a:lstStyle>
            <a:lvl1pPr algn="l">
              <a:defRPr sz="2501" b="1" baseline="0">
                <a:solidFill>
                  <a:srgbClr val="000000"/>
                </a:solidFill>
                <a:latin typeface="CenturyGothic"/>
                <a:cs typeface="CenturyGothic"/>
              </a:defRPr>
            </a:lvl1pPr>
          </a:lstStyle>
          <a:p>
            <a:r>
              <a:rPr lang="en-AU" dirty="0"/>
              <a:t>&lt;Heading&gt;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2666" y="2429447"/>
            <a:ext cx="7958670" cy="21527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SzPct val="120000"/>
              <a:buFont typeface="Century Gothic" panose="020B0502020202020204"/>
              <a:buChar char="●"/>
              <a:defRPr sz="1500">
                <a:solidFill>
                  <a:srgbClr val="505150"/>
                </a:solidFill>
                <a:latin typeface="CenturyGothic"/>
                <a:cs typeface="ITC Avant Garde Std Bk"/>
              </a:defRPr>
            </a:lvl1pPr>
            <a:lvl2pPr>
              <a:buClr>
                <a:srgbClr val="ED1C24"/>
              </a:buClr>
              <a:defRPr sz="1500">
                <a:solidFill>
                  <a:srgbClr val="505150"/>
                </a:solidFill>
                <a:latin typeface="ITC Avant Garde Std Bk"/>
                <a:cs typeface="ITC Avant Garde Std Bk"/>
              </a:defRPr>
            </a:lvl2pPr>
            <a:lvl3pPr>
              <a:defRPr sz="1500"/>
            </a:lvl3pPr>
          </a:lstStyle>
          <a:p>
            <a:pPr marL="457200" indent="-457200">
              <a:buClr>
                <a:srgbClr val="FF0000"/>
              </a:buClr>
              <a:buFont typeface="Century Gothic" panose="020B0502020202020204"/>
              <a:buChar char="●"/>
            </a:pPr>
            <a:r>
              <a:rPr lang="en-AU" dirty="0">
                <a:latin typeface="Century Gothic" panose="020B0502020202020204" pitchFamily="34" charset="0"/>
              </a:rPr>
              <a:t>&lt;copy&gt;</a:t>
            </a:r>
          </a:p>
          <a:p>
            <a:pPr lvl="1"/>
            <a:r>
              <a:rPr lang="en-AU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6278" y="827421"/>
            <a:ext cx="815020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31425" y="4731713"/>
            <a:ext cx="823505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2667" y="831240"/>
            <a:ext cx="3333745" cy="36993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999" b="0" i="0" cap="none" baseline="0">
                <a:solidFill>
                  <a:srgbClr val="FF0000"/>
                </a:solidFill>
                <a:latin typeface="CenturyGothic"/>
                <a:cs typeface="CenturyGothic"/>
              </a:defRPr>
            </a:lvl1pPr>
          </a:lstStyle>
          <a:p>
            <a:pPr lvl="0"/>
            <a:r>
              <a:rPr lang="en-AU" dirty="0"/>
              <a:t>&lt;Sub heading&gt;</a:t>
            </a:r>
          </a:p>
        </p:txBody>
      </p:sp>
    </p:spTree>
    <p:extLst>
      <p:ext uri="{BB962C8B-B14F-4D97-AF65-F5344CB8AC3E}">
        <p14:creationId xmlns:p14="http://schemas.microsoft.com/office/powerpoint/2010/main" val="18993375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92666" y="1441421"/>
            <a:ext cx="7958670" cy="87506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D0920"/>
              </a:buClr>
              <a:buSzPct val="100000"/>
              <a:buFont typeface="Arial" panose="020B0604020202020204"/>
              <a:buNone/>
              <a:defRPr sz="1699" b="1">
                <a:solidFill>
                  <a:schemeClr val="tx1"/>
                </a:solidFill>
                <a:latin typeface="CenturyGothic"/>
                <a:cs typeface="CenturyGothic"/>
              </a:defRPr>
            </a:lvl1pPr>
            <a:lvl2pPr>
              <a:buClr>
                <a:srgbClr val="CD0920"/>
              </a:buClr>
              <a:defRPr sz="1500">
                <a:solidFill>
                  <a:srgbClr val="505150"/>
                </a:solidFill>
              </a:defRPr>
            </a:lvl2pPr>
            <a:lvl3pPr>
              <a:defRPr sz="1500"/>
            </a:lvl3pPr>
          </a:lstStyle>
          <a:p>
            <a:r>
              <a:rPr lang="en-AU" dirty="0"/>
              <a:t>&lt;Intro Copy&gt;</a:t>
            </a:r>
            <a:endParaRPr lang="en-US" b="0" dirty="0">
              <a:solidFill>
                <a:srgbClr val="000000"/>
              </a:solidFill>
              <a:latin typeface="AvantGarde Dm BT"/>
              <a:cs typeface="AvantGarde Dm BT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92667" y="151373"/>
            <a:ext cx="6790279" cy="578093"/>
          </a:xfrm>
          <a:prstGeom prst="rect">
            <a:avLst/>
          </a:prstGeom>
        </p:spPr>
        <p:txBody>
          <a:bodyPr vert="horz" anchor="b"/>
          <a:lstStyle>
            <a:lvl1pPr algn="l">
              <a:defRPr sz="2501" b="1" baseline="0">
                <a:solidFill>
                  <a:srgbClr val="000000"/>
                </a:solidFill>
                <a:latin typeface="CenturyGothic"/>
                <a:cs typeface="CenturyGothic"/>
              </a:defRPr>
            </a:lvl1pPr>
          </a:lstStyle>
          <a:p>
            <a:r>
              <a:rPr lang="en-AU" dirty="0"/>
              <a:t>&lt;Heading&gt;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2666" y="2429447"/>
            <a:ext cx="7958670" cy="21527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SzPct val="120000"/>
              <a:buFont typeface="Century Gothic" panose="020B0502020202020204"/>
              <a:buChar char="●"/>
              <a:defRPr sz="1500">
                <a:solidFill>
                  <a:srgbClr val="505150"/>
                </a:solidFill>
                <a:latin typeface="CenturyGothic"/>
                <a:cs typeface="ITC Avant Garde Std Bk"/>
              </a:defRPr>
            </a:lvl1pPr>
            <a:lvl2pPr>
              <a:buClr>
                <a:srgbClr val="ED1C24"/>
              </a:buClr>
              <a:defRPr sz="1500">
                <a:solidFill>
                  <a:srgbClr val="505150"/>
                </a:solidFill>
                <a:latin typeface="ITC Avant Garde Std Bk"/>
                <a:cs typeface="ITC Avant Garde Std Bk"/>
              </a:defRPr>
            </a:lvl2pPr>
            <a:lvl3pPr>
              <a:defRPr sz="1500"/>
            </a:lvl3pPr>
          </a:lstStyle>
          <a:p>
            <a:pPr marL="457200" indent="-457200">
              <a:buClr>
                <a:srgbClr val="FF0000"/>
              </a:buClr>
              <a:buFont typeface="Century Gothic" panose="020B0502020202020204"/>
              <a:buChar char="●"/>
            </a:pPr>
            <a:r>
              <a:rPr lang="en-AU" dirty="0">
                <a:latin typeface="Century Gothic" panose="020B0502020202020204" pitchFamily="34" charset="0"/>
              </a:rPr>
              <a:t>&lt;copy&gt;</a:t>
            </a:r>
          </a:p>
          <a:p>
            <a:pPr lvl="1"/>
            <a:r>
              <a:rPr lang="en-AU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6278" y="827421"/>
            <a:ext cx="815020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31425" y="4731713"/>
            <a:ext cx="823505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2667" y="831240"/>
            <a:ext cx="3333745" cy="36993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999" b="0" i="0" cap="none" baseline="0">
                <a:solidFill>
                  <a:srgbClr val="FF0000"/>
                </a:solidFill>
                <a:latin typeface="CenturyGothic"/>
                <a:cs typeface="CenturyGothic"/>
              </a:defRPr>
            </a:lvl1pPr>
          </a:lstStyle>
          <a:p>
            <a:pPr lvl="0"/>
            <a:r>
              <a:rPr lang="en-AU" dirty="0"/>
              <a:t>&lt;Sub heading&gt;</a:t>
            </a:r>
          </a:p>
        </p:txBody>
      </p:sp>
    </p:spTree>
    <p:extLst>
      <p:ext uri="{BB962C8B-B14F-4D97-AF65-F5344CB8AC3E}">
        <p14:creationId xmlns:p14="http://schemas.microsoft.com/office/powerpoint/2010/main" val="1186925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1588" y="1588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4572000" y="1600154"/>
            <a:ext cx="3979336" cy="292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0515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505150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592666" y="1282687"/>
            <a:ext cx="3725334" cy="31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D0920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D0920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50515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3"/>
          </p:nvPr>
        </p:nvSpPr>
        <p:spPr>
          <a:xfrm>
            <a:off x="592666" y="1600154"/>
            <a:ext cx="3725334" cy="292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D1C24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5051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D1C24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505150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590536" y="151372"/>
            <a:ext cx="6790279" cy="57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entury Gothic"/>
              <a:buNone/>
              <a:defRPr sz="25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4"/>
          </p:nvPr>
        </p:nvSpPr>
        <p:spPr>
          <a:xfrm>
            <a:off x="592666" y="831239"/>
            <a:ext cx="3333745" cy="36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7" name="Google Shape;27;p3"/>
          <p:cNvCxnSpPr/>
          <p:nvPr/>
        </p:nvCxnSpPr>
        <p:spPr>
          <a:xfrm>
            <a:off x="516278" y="827421"/>
            <a:ext cx="815020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3"/>
          <p:cNvCxnSpPr/>
          <p:nvPr/>
        </p:nvCxnSpPr>
        <p:spPr>
          <a:xfrm>
            <a:off x="431424" y="4731713"/>
            <a:ext cx="823505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92666" y="1441421"/>
            <a:ext cx="7958670" cy="87506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D0920"/>
              </a:buClr>
              <a:buSzPct val="100000"/>
              <a:buFont typeface="Arial" panose="020B0604020202020204"/>
              <a:buNone/>
              <a:defRPr sz="1699" b="1">
                <a:solidFill>
                  <a:schemeClr val="tx1"/>
                </a:solidFill>
                <a:latin typeface="CenturyGothic"/>
                <a:cs typeface="CenturyGothic"/>
              </a:defRPr>
            </a:lvl1pPr>
            <a:lvl2pPr>
              <a:buClr>
                <a:srgbClr val="CD0920"/>
              </a:buClr>
              <a:defRPr sz="1500">
                <a:solidFill>
                  <a:srgbClr val="505150"/>
                </a:solidFill>
              </a:defRPr>
            </a:lvl2pPr>
            <a:lvl3pPr>
              <a:defRPr sz="1500"/>
            </a:lvl3pPr>
          </a:lstStyle>
          <a:p>
            <a:r>
              <a:rPr lang="en-AU" dirty="0"/>
              <a:t>&lt;Intro Copy&gt;</a:t>
            </a:r>
            <a:endParaRPr lang="en-US" b="0" dirty="0">
              <a:solidFill>
                <a:srgbClr val="000000"/>
              </a:solidFill>
              <a:latin typeface="AvantGarde Dm BT"/>
              <a:cs typeface="AvantGarde Dm BT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92667" y="151373"/>
            <a:ext cx="6790279" cy="578093"/>
          </a:xfrm>
          <a:prstGeom prst="rect">
            <a:avLst/>
          </a:prstGeom>
        </p:spPr>
        <p:txBody>
          <a:bodyPr vert="horz" anchor="b"/>
          <a:lstStyle>
            <a:lvl1pPr algn="l">
              <a:defRPr sz="2501" b="1" baseline="0">
                <a:solidFill>
                  <a:srgbClr val="000000"/>
                </a:solidFill>
                <a:latin typeface="CenturyGothic"/>
                <a:cs typeface="CenturyGothic"/>
              </a:defRPr>
            </a:lvl1pPr>
          </a:lstStyle>
          <a:p>
            <a:r>
              <a:rPr lang="en-AU" dirty="0"/>
              <a:t>&lt;Heading&gt;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2666" y="2429447"/>
            <a:ext cx="7958670" cy="21527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SzPct val="120000"/>
              <a:buFont typeface="Century Gothic" panose="020B0502020202020204"/>
              <a:buChar char="●"/>
              <a:defRPr sz="1500">
                <a:solidFill>
                  <a:srgbClr val="505150"/>
                </a:solidFill>
                <a:latin typeface="CenturyGothic"/>
                <a:cs typeface="ITC Avant Garde Std Bk"/>
              </a:defRPr>
            </a:lvl1pPr>
            <a:lvl2pPr>
              <a:buClr>
                <a:srgbClr val="ED1C24"/>
              </a:buClr>
              <a:defRPr sz="1500">
                <a:solidFill>
                  <a:srgbClr val="505150"/>
                </a:solidFill>
                <a:latin typeface="ITC Avant Garde Std Bk"/>
                <a:cs typeface="ITC Avant Garde Std Bk"/>
              </a:defRPr>
            </a:lvl2pPr>
            <a:lvl3pPr>
              <a:defRPr sz="1500"/>
            </a:lvl3pPr>
          </a:lstStyle>
          <a:p>
            <a:pPr marL="457200" indent="-457200">
              <a:buClr>
                <a:srgbClr val="FF0000"/>
              </a:buClr>
              <a:buFont typeface="Century Gothic" panose="020B0502020202020204"/>
              <a:buChar char="●"/>
            </a:pPr>
            <a:r>
              <a:rPr lang="en-AU" dirty="0">
                <a:latin typeface="Century Gothic" panose="020B0502020202020204" pitchFamily="34" charset="0"/>
              </a:rPr>
              <a:t>&lt;copy&gt;</a:t>
            </a:r>
          </a:p>
          <a:p>
            <a:pPr lvl="1"/>
            <a:r>
              <a:rPr lang="en-AU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6278" y="827421"/>
            <a:ext cx="815020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31425" y="4731713"/>
            <a:ext cx="823505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2667" y="831240"/>
            <a:ext cx="3333745" cy="36993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999" b="0" i="0" cap="none" baseline="0">
                <a:solidFill>
                  <a:srgbClr val="FF0000"/>
                </a:solidFill>
                <a:latin typeface="CenturyGothic"/>
                <a:cs typeface="CenturyGothic"/>
              </a:defRPr>
            </a:lvl1pPr>
          </a:lstStyle>
          <a:p>
            <a:pPr lvl="0"/>
            <a:r>
              <a:rPr lang="en-AU" dirty="0"/>
              <a:t>&lt;Sub heading&gt;</a:t>
            </a:r>
          </a:p>
        </p:txBody>
      </p:sp>
    </p:spTree>
    <p:extLst>
      <p:ext uri="{BB962C8B-B14F-4D97-AF65-F5344CB8AC3E}">
        <p14:creationId xmlns:p14="http://schemas.microsoft.com/office/powerpoint/2010/main" val="732107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92666" y="1441421"/>
            <a:ext cx="7958670" cy="87506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D0920"/>
              </a:buClr>
              <a:buSzPct val="100000"/>
              <a:buFont typeface="Arial" panose="020B0604020202020204"/>
              <a:buNone/>
              <a:defRPr sz="1699" b="1">
                <a:solidFill>
                  <a:schemeClr val="tx1"/>
                </a:solidFill>
                <a:latin typeface="CenturyGothic"/>
                <a:cs typeface="CenturyGothic"/>
              </a:defRPr>
            </a:lvl1pPr>
            <a:lvl2pPr>
              <a:buClr>
                <a:srgbClr val="CD0920"/>
              </a:buClr>
              <a:defRPr sz="1500">
                <a:solidFill>
                  <a:srgbClr val="505150"/>
                </a:solidFill>
              </a:defRPr>
            </a:lvl2pPr>
            <a:lvl3pPr>
              <a:defRPr sz="1500"/>
            </a:lvl3pPr>
          </a:lstStyle>
          <a:p>
            <a:r>
              <a:rPr lang="en-AU" dirty="0"/>
              <a:t>&lt;Intro Copy&gt;</a:t>
            </a:r>
            <a:endParaRPr lang="en-US" b="0" dirty="0">
              <a:solidFill>
                <a:srgbClr val="000000"/>
              </a:solidFill>
              <a:latin typeface="AvantGarde Dm BT"/>
              <a:cs typeface="AvantGarde Dm BT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92667" y="151373"/>
            <a:ext cx="6790279" cy="578093"/>
          </a:xfrm>
          <a:prstGeom prst="rect">
            <a:avLst/>
          </a:prstGeom>
        </p:spPr>
        <p:txBody>
          <a:bodyPr vert="horz" anchor="b"/>
          <a:lstStyle>
            <a:lvl1pPr algn="l">
              <a:defRPr sz="2501" b="1" baseline="0">
                <a:solidFill>
                  <a:srgbClr val="000000"/>
                </a:solidFill>
                <a:latin typeface="CenturyGothic"/>
                <a:cs typeface="CenturyGothic"/>
              </a:defRPr>
            </a:lvl1pPr>
          </a:lstStyle>
          <a:p>
            <a:r>
              <a:rPr lang="en-AU" dirty="0"/>
              <a:t>&lt;Heading&gt;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2666" y="2429447"/>
            <a:ext cx="7958670" cy="21527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SzPct val="120000"/>
              <a:buFont typeface="Century Gothic" panose="020B0502020202020204"/>
              <a:buChar char="●"/>
              <a:defRPr sz="1500">
                <a:solidFill>
                  <a:srgbClr val="505150"/>
                </a:solidFill>
                <a:latin typeface="CenturyGothic"/>
                <a:cs typeface="ITC Avant Garde Std Bk"/>
              </a:defRPr>
            </a:lvl1pPr>
            <a:lvl2pPr>
              <a:buClr>
                <a:srgbClr val="ED1C24"/>
              </a:buClr>
              <a:defRPr sz="1500">
                <a:solidFill>
                  <a:srgbClr val="505150"/>
                </a:solidFill>
                <a:latin typeface="ITC Avant Garde Std Bk"/>
                <a:cs typeface="ITC Avant Garde Std Bk"/>
              </a:defRPr>
            </a:lvl2pPr>
            <a:lvl3pPr>
              <a:defRPr sz="1500"/>
            </a:lvl3pPr>
          </a:lstStyle>
          <a:p>
            <a:pPr marL="457200" indent="-457200">
              <a:buClr>
                <a:srgbClr val="FF0000"/>
              </a:buClr>
              <a:buFont typeface="Century Gothic" panose="020B0502020202020204"/>
              <a:buChar char="●"/>
            </a:pPr>
            <a:r>
              <a:rPr lang="en-AU" dirty="0">
                <a:latin typeface="Century Gothic" panose="020B0502020202020204" pitchFamily="34" charset="0"/>
              </a:rPr>
              <a:t>&lt;copy&gt;</a:t>
            </a:r>
          </a:p>
          <a:p>
            <a:pPr lvl="1"/>
            <a:r>
              <a:rPr lang="en-AU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6278" y="827421"/>
            <a:ext cx="815020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31425" y="4731713"/>
            <a:ext cx="823505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2667" y="831240"/>
            <a:ext cx="3333745" cy="36993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999" b="0" i="0" cap="none" baseline="0">
                <a:solidFill>
                  <a:srgbClr val="FF0000"/>
                </a:solidFill>
                <a:latin typeface="CenturyGothic"/>
                <a:cs typeface="CenturyGothic"/>
              </a:defRPr>
            </a:lvl1pPr>
          </a:lstStyle>
          <a:p>
            <a:pPr lvl="0"/>
            <a:r>
              <a:rPr lang="en-AU" dirty="0"/>
              <a:t>&lt;Sub heading&gt;</a:t>
            </a:r>
          </a:p>
        </p:txBody>
      </p:sp>
    </p:spTree>
    <p:extLst>
      <p:ext uri="{BB962C8B-B14F-4D97-AF65-F5344CB8AC3E}">
        <p14:creationId xmlns:p14="http://schemas.microsoft.com/office/powerpoint/2010/main" val="2113914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92666" y="1441421"/>
            <a:ext cx="7958670" cy="87506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D0920"/>
              </a:buClr>
              <a:buSzPct val="100000"/>
              <a:buFont typeface="Arial" panose="020B0604020202020204"/>
              <a:buNone/>
              <a:defRPr sz="1699" b="1">
                <a:solidFill>
                  <a:schemeClr val="tx1"/>
                </a:solidFill>
                <a:latin typeface="CenturyGothic"/>
                <a:cs typeface="CenturyGothic"/>
              </a:defRPr>
            </a:lvl1pPr>
            <a:lvl2pPr>
              <a:buClr>
                <a:srgbClr val="CD0920"/>
              </a:buClr>
              <a:defRPr sz="1500">
                <a:solidFill>
                  <a:srgbClr val="505150"/>
                </a:solidFill>
              </a:defRPr>
            </a:lvl2pPr>
            <a:lvl3pPr>
              <a:defRPr sz="1500"/>
            </a:lvl3pPr>
          </a:lstStyle>
          <a:p>
            <a:r>
              <a:rPr lang="en-AU" dirty="0"/>
              <a:t>&lt;Intro Copy&gt;</a:t>
            </a:r>
            <a:endParaRPr lang="en-US" b="0" dirty="0">
              <a:solidFill>
                <a:srgbClr val="000000"/>
              </a:solidFill>
              <a:latin typeface="AvantGarde Dm BT"/>
              <a:cs typeface="AvantGarde Dm BT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92667" y="151373"/>
            <a:ext cx="6790279" cy="578093"/>
          </a:xfrm>
          <a:prstGeom prst="rect">
            <a:avLst/>
          </a:prstGeom>
        </p:spPr>
        <p:txBody>
          <a:bodyPr vert="horz" anchor="b"/>
          <a:lstStyle>
            <a:lvl1pPr algn="l">
              <a:defRPr sz="2501" b="1" baseline="0">
                <a:solidFill>
                  <a:srgbClr val="000000"/>
                </a:solidFill>
                <a:latin typeface="CenturyGothic"/>
                <a:cs typeface="CenturyGothic"/>
              </a:defRPr>
            </a:lvl1pPr>
          </a:lstStyle>
          <a:p>
            <a:r>
              <a:rPr lang="en-AU" dirty="0"/>
              <a:t>&lt;Heading&gt;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2666" y="2429447"/>
            <a:ext cx="7958670" cy="21527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SzPct val="120000"/>
              <a:buFont typeface="Century Gothic" panose="020B0502020202020204"/>
              <a:buChar char="●"/>
              <a:defRPr sz="1500">
                <a:solidFill>
                  <a:srgbClr val="505150"/>
                </a:solidFill>
                <a:latin typeface="CenturyGothic"/>
                <a:cs typeface="ITC Avant Garde Std Bk"/>
              </a:defRPr>
            </a:lvl1pPr>
            <a:lvl2pPr>
              <a:buClr>
                <a:srgbClr val="ED1C24"/>
              </a:buClr>
              <a:defRPr sz="1500">
                <a:solidFill>
                  <a:srgbClr val="505150"/>
                </a:solidFill>
                <a:latin typeface="ITC Avant Garde Std Bk"/>
                <a:cs typeface="ITC Avant Garde Std Bk"/>
              </a:defRPr>
            </a:lvl2pPr>
            <a:lvl3pPr>
              <a:defRPr sz="1500"/>
            </a:lvl3pPr>
          </a:lstStyle>
          <a:p>
            <a:pPr marL="457200" indent="-457200">
              <a:buClr>
                <a:srgbClr val="FF0000"/>
              </a:buClr>
              <a:buFont typeface="Century Gothic" panose="020B0502020202020204"/>
              <a:buChar char="●"/>
            </a:pPr>
            <a:r>
              <a:rPr lang="en-AU" dirty="0">
                <a:latin typeface="Century Gothic" panose="020B0502020202020204" pitchFamily="34" charset="0"/>
              </a:rPr>
              <a:t>&lt;copy&gt;</a:t>
            </a:r>
          </a:p>
          <a:p>
            <a:pPr lvl="1"/>
            <a:r>
              <a:rPr lang="en-AU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6278" y="827421"/>
            <a:ext cx="815020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31425" y="4731713"/>
            <a:ext cx="823505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2667" y="831240"/>
            <a:ext cx="3333745" cy="36993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999" b="0" i="0" cap="none" baseline="0">
                <a:solidFill>
                  <a:srgbClr val="FF0000"/>
                </a:solidFill>
                <a:latin typeface="CenturyGothic"/>
                <a:cs typeface="CenturyGothic"/>
              </a:defRPr>
            </a:lvl1pPr>
          </a:lstStyle>
          <a:p>
            <a:pPr lvl="0"/>
            <a:r>
              <a:rPr lang="en-AU" dirty="0"/>
              <a:t>&lt;Sub heading&gt;</a:t>
            </a:r>
          </a:p>
        </p:txBody>
      </p:sp>
    </p:spTree>
    <p:extLst>
      <p:ext uri="{BB962C8B-B14F-4D97-AF65-F5344CB8AC3E}">
        <p14:creationId xmlns:p14="http://schemas.microsoft.com/office/powerpoint/2010/main" val="192703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590536" y="151372"/>
            <a:ext cx="6790279" cy="578093"/>
          </a:xfrm>
          <a:prstGeom prst="rect">
            <a:avLst/>
          </a:prstGeom>
        </p:spPr>
        <p:txBody>
          <a:bodyPr vert="horz" anchor="b"/>
          <a:lstStyle>
            <a:lvl1pPr algn="l">
              <a:defRPr sz="2500" b="1" baseline="0">
                <a:solidFill>
                  <a:srgbClr val="000000"/>
                </a:solidFill>
                <a:latin typeface="CenturyGothic"/>
                <a:cs typeface="CenturyGothic"/>
              </a:defRPr>
            </a:lvl1pPr>
          </a:lstStyle>
          <a:p>
            <a:r>
              <a:rPr lang="en-AU"/>
              <a:t>&lt;Heading&gt;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2666" y="831239"/>
            <a:ext cx="3333745" cy="36993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000" b="0" i="0" cap="none" baseline="0">
                <a:solidFill>
                  <a:srgbClr val="FF0000"/>
                </a:solidFill>
                <a:latin typeface="CenturyGothic"/>
                <a:cs typeface="CenturyGothic"/>
              </a:defRPr>
            </a:lvl1pPr>
          </a:lstStyle>
          <a:p>
            <a:pPr lvl="0"/>
            <a:r>
              <a:rPr lang="en-AU"/>
              <a:t>&lt;Sub heading&gt;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16278" y="827421"/>
            <a:ext cx="815020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31424" y="4731713"/>
            <a:ext cx="823505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89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/>
          <p:nvPr/>
        </p:nvSpPr>
        <p:spPr>
          <a:xfrm>
            <a:off x="1588" y="1588"/>
            <a:ext cx="1500" cy="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25" name="Google Shape;125;p14"/>
          <p:cNvSpPr>
            <a:spLocks noGrp="1"/>
          </p:cNvSpPr>
          <p:nvPr>
            <p:ph type="pic" idx="2"/>
          </p:nvPr>
        </p:nvSpPr>
        <p:spPr>
          <a:xfrm>
            <a:off x="4572000" y="1600154"/>
            <a:ext cx="3979200" cy="29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0515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505150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body" idx="1"/>
          </p:nvPr>
        </p:nvSpPr>
        <p:spPr>
          <a:xfrm>
            <a:off x="592666" y="1282687"/>
            <a:ext cx="37254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D0920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D0920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50515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body" idx="3"/>
          </p:nvPr>
        </p:nvSpPr>
        <p:spPr>
          <a:xfrm>
            <a:off x="592666" y="1600154"/>
            <a:ext cx="3725400" cy="29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D1C24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5051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D1C24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505150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title"/>
          </p:nvPr>
        </p:nvSpPr>
        <p:spPr>
          <a:xfrm>
            <a:off x="590536" y="151372"/>
            <a:ext cx="6790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entury Gothic"/>
              <a:buNone/>
              <a:defRPr sz="25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body" idx="4"/>
          </p:nvPr>
        </p:nvSpPr>
        <p:spPr>
          <a:xfrm>
            <a:off x="592666" y="831239"/>
            <a:ext cx="33336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30" name="Google Shape;130;p14"/>
          <p:cNvCxnSpPr/>
          <p:nvPr/>
        </p:nvCxnSpPr>
        <p:spPr>
          <a:xfrm>
            <a:off x="516278" y="827421"/>
            <a:ext cx="8150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4"/>
          <p:cNvCxnSpPr/>
          <p:nvPr/>
        </p:nvCxnSpPr>
        <p:spPr>
          <a:xfrm>
            <a:off x="431424" y="4731713"/>
            <a:ext cx="823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0515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5051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47" name="Google Shape;147;p17"/>
          <p:cNvGrpSpPr/>
          <p:nvPr/>
        </p:nvGrpSpPr>
        <p:grpSpPr>
          <a:xfrm>
            <a:off x="149059" y="169331"/>
            <a:ext cx="8796900" cy="4948168"/>
            <a:chOff x="177801" y="169332"/>
            <a:chExt cx="8796900" cy="4948168"/>
          </a:xfrm>
        </p:grpSpPr>
        <p:cxnSp>
          <p:nvCxnSpPr>
            <p:cNvPr id="148" name="Google Shape;148;p17"/>
            <p:cNvCxnSpPr/>
            <p:nvPr/>
          </p:nvCxnSpPr>
          <p:spPr>
            <a:xfrm>
              <a:off x="177801" y="169332"/>
              <a:ext cx="8796900" cy="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9" name="Google Shape;149;p17"/>
            <p:cNvCxnSpPr/>
            <p:nvPr/>
          </p:nvCxnSpPr>
          <p:spPr>
            <a:xfrm>
              <a:off x="177801" y="169332"/>
              <a:ext cx="0" cy="480900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0" name="Google Shape;150;p17"/>
            <p:cNvCxnSpPr/>
            <p:nvPr/>
          </p:nvCxnSpPr>
          <p:spPr>
            <a:xfrm>
              <a:off x="8974667" y="169332"/>
              <a:ext cx="0" cy="480900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1" name="Google Shape;151;p17"/>
            <p:cNvCxnSpPr/>
            <p:nvPr/>
          </p:nvCxnSpPr>
          <p:spPr>
            <a:xfrm>
              <a:off x="177801" y="4978400"/>
              <a:ext cx="5687100" cy="210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" name="Google Shape;152;p17"/>
            <p:cNvCxnSpPr/>
            <p:nvPr/>
          </p:nvCxnSpPr>
          <p:spPr>
            <a:xfrm rot="10800000">
              <a:off x="8635967" y="4980517"/>
              <a:ext cx="3387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53" name="Google Shape;153;p17" descr="Good-Things_Lockup_REV.png"/>
            <p:cNvPicPr preferRelativeResize="0"/>
            <p:nvPr/>
          </p:nvPicPr>
          <p:blipFill rotWithShape="1">
            <a:blip r:embed="rId2">
              <a:alphaModFix/>
            </a:blip>
            <a:srcRect l="8338" t="42140" r="8612" b="42386"/>
            <a:stretch/>
          </p:blipFill>
          <p:spPr>
            <a:xfrm>
              <a:off x="5929132" y="4765618"/>
              <a:ext cx="2672794" cy="3518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1588" y="1588"/>
            <a:ext cx="1500" cy="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590536" y="151372"/>
            <a:ext cx="6790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entury Gothic"/>
              <a:buNone/>
              <a:defRPr sz="25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>
            <a:off x="592666" y="831239"/>
            <a:ext cx="33336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58" name="Google Shape;158;p18"/>
          <p:cNvCxnSpPr/>
          <p:nvPr/>
        </p:nvCxnSpPr>
        <p:spPr>
          <a:xfrm>
            <a:off x="516278" y="827421"/>
            <a:ext cx="8150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Google Shape;159;p18"/>
          <p:cNvCxnSpPr/>
          <p:nvPr/>
        </p:nvCxnSpPr>
        <p:spPr>
          <a:xfrm>
            <a:off x="431424" y="4731713"/>
            <a:ext cx="823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body" idx="1"/>
          </p:nvPr>
        </p:nvSpPr>
        <p:spPr>
          <a:xfrm>
            <a:off x="592666" y="831239"/>
            <a:ext cx="33336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62" name="Google Shape;162;p19"/>
          <p:cNvCxnSpPr/>
          <p:nvPr/>
        </p:nvCxnSpPr>
        <p:spPr>
          <a:xfrm>
            <a:off x="516278" y="827421"/>
            <a:ext cx="8150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431424" y="4731713"/>
            <a:ext cx="823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0" descr="Stocksy_comp_11859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9150" y="0"/>
            <a:ext cx="916315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20"/>
          <p:cNvGrpSpPr/>
          <p:nvPr/>
        </p:nvGrpSpPr>
        <p:grpSpPr>
          <a:xfrm>
            <a:off x="149059" y="169331"/>
            <a:ext cx="8796900" cy="4948168"/>
            <a:chOff x="177801" y="169332"/>
            <a:chExt cx="8796900" cy="4948168"/>
          </a:xfrm>
        </p:grpSpPr>
        <p:cxnSp>
          <p:nvCxnSpPr>
            <p:cNvPr id="167" name="Google Shape;167;p20"/>
            <p:cNvCxnSpPr/>
            <p:nvPr/>
          </p:nvCxnSpPr>
          <p:spPr>
            <a:xfrm>
              <a:off x="177801" y="169332"/>
              <a:ext cx="8796900" cy="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8" name="Google Shape;168;p20"/>
            <p:cNvCxnSpPr/>
            <p:nvPr/>
          </p:nvCxnSpPr>
          <p:spPr>
            <a:xfrm>
              <a:off x="177801" y="169332"/>
              <a:ext cx="0" cy="480900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Google Shape;169;p20"/>
            <p:cNvCxnSpPr/>
            <p:nvPr/>
          </p:nvCxnSpPr>
          <p:spPr>
            <a:xfrm>
              <a:off x="8974667" y="169332"/>
              <a:ext cx="0" cy="480900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177801" y="4978400"/>
              <a:ext cx="5687100" cy="210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1" name="Google Shape;171;p20"/>
            <p:cNvCxnSpPr/>
            <p:nvPr/>
          </p:nvCxnSpPr>
          <p:spPr>
            <a:xfrm rot="10800000">
              <a:off x="8635967" y="4980517"/>
              <a:ext cx="3387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72" name="Google Shape;172;p20" descr="Good-Things_Lockup_REV.png"/>
            <p:cNvPicPr preferRelativeResize="0"/>
            <p:nvPr/>
          </p:nvPicPr>
          <p:blipFill rotWithShape="1">
            <a:blip r:embed="rId3">
              <a:alphaModFix/>
            </a:blip>
            <a:srcRect l="8338" t="42140" r="8612" b="42386"/>
            <a:stretch/>
          </p:blipFill>
          <p:spPr>
            <a:xfrm>
              <a:off x="5929132" y="4765618"/>
              <a:ext cx="2672794" cy="3518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Google Shape;173;p20"/>
          <p:cNvSpPr/>
          <p:nvPr/>
        </p:nvSpPr>
        <p:spPr>
          <a:xfrm>
            <a:off x="510017" y="1354667"/>
            <a:ext cx="3450300" cy="2349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529167" y="1525116"/>
            <a:ext cx="3450300" cy="12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entury Gothic"/>
              <a:buNone/>
              <a:defRPr sz="44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759783" y="2918804"/>
            <a:ext cx="288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&lt;sub heading&gt;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20"/>
          <p:cNvCxnSpPr/>
          <p:nvPr/>
        </p:nvCxnSpPr>
        <p:spPr>
          <a:xfrm>
            <a:off x="759783" y="2918804"/>
            <a:ext cx="2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7" name="Google Shape;177;p20"/>
          <p:cNvCxnSpPr/>
          <p:nvPr/>
        </p:nvCxnSpPr>
        <p:spPr>
          <a:xfrm>
            <a:off x="778933" y="3288136"/>
            <a:ext cx="2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1"/>
          <p:cNvGrpSpPr/>
          <p:nvPr/>
        </p:nvGrpSpPr>
        <p:grpSpPr>
          <a:xfrm>
            <a:off x="149059" y="169331"/>
            <a:ext cx="8796900" cy="4948168"/>
            <a:chOff x="177801" y="169332"/>
            <a:chExt cx="8796900" cy="4948168"/>
          </a:xfrm>
        </p:grpSpPr>
        <p:cxnSp>
          <p:nvCxnSpPr>
            <p:cNvPr id="181" name="Google Shape;181;p21"/>
            <p:cNvCxnSpPr/>
            <p:nvPr/>
          </p:nvCxnSpPr>
          <p:spPr>
            <a:xfrm>
              <a:off x="177801" y="169332"/>
              <a:ext cx="8796900" cy="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2" name="Google Shape;182;p21"/>
            <p:cNvCxnSpPr/>
            <p:nvPr/>
          </p:nvCxnSpPr>
          <p:spPr>
            <a:xfrm>
              <a:off x="177801" y="169332"/>
              <a:ext cx="0" cy="480900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3" name="Google Shape;183;p21"/>
            <p:cNvCxnSpPr/>
            <p:nvPr/>
          </p:nvCxnSpPr>
          <p:spPr>
            <a:xfrm>
              <a:off x="8974667" y="169332"/>
              <a:ext cx="0" cy="480900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" name="Google Shape;184;p21"/>
            <p:cNvCxnSpPr/>
            <p:nvPr/>
          </p:nvCxnSpPr>
          <p:spPr>
            <a:xfrm>
              <a:off x="177801" y="4978400"/>
              <a:ext cx="5687100" cy="210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21"/>
            <p:cNvCxnSpPr/>
            <p:nvPr/>
          </p:nvCxnSpPr>
          <p:spPr>
            <a:xfrm rot="10800000">
              <a:off x="8635967" y="4980517"/>
              <a:ext cx="3387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86" name="Google Shape;186;p21" descr="Good-Things_Lockup_REV.png"/>
            <p:cNvPicPr preferRelativeResize="0"/>
            <p:nvPr/>
          </p:nvPicPr>
          <p:blipFill rotWithShape="1">
            <a:blip r:embed="rId3">
              <a:alphaModFix/>
            </a:blip>
            <a:srcRect l="8338" t="42140" r="8612" b="42386"/>
            <a:stretch/>
          </p:blipFill>
          <p:spPr>
            <a:xfrm>
              <a:off x="5929132" y="4765618"/>
              <a:ext cx="2672794" cy="3518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21"/>
          <p:cNvSpPr/>
          <p:nvPr/>
        </p:nvSpPr>
        <p:spPr>
          <a:xfrm>
            <a:off x="517228" y="611784"/>
            <a:ext cx="4173300" cy="391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</a:pPr>
            <a:endParaRPr sz="3600" b="1" i="0" u="none" strike="noStrike" cap="none">
              <a:solidFill>
                <a:srgbClr val="FF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None/>
            </a:pPr>
            <a:endParaRPr sz="2400" b="1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188" name="Google Shape;188;p21"/>
          <p:cNvCxnSpPr/>
          <p:nvPr/>
        </p:nvCxnSpPr>
        <p:spPr>
          <a:xfrm>
            <a:off x="744713" y="1393977"/>
            <a:ext cx="3711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9" name="Google Shape;189;p21"/>
          <p:cNvSpPr/>
          <p:nvPr/>
        </p:nvSpPr>
        <p:spPr>
          <a:xfrm>
            <a:off x="1631444" y="712536"/>
            <a:ext cx="1842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sz="32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90" name="Google Shape;190;p21"/>
          <p:cNvCxnSpPr/>
          <p:nvPr/>
        </p:nvCxnSpPr>
        <p:spPr>
          <a:xfrm>
            <a:off x="741138" y="4332189"/>
            <a:ext cx="3714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p21"/>
          <p:cNvSpPr/>
          <p:nvPr/>
        </p:nvSpPr>
        <p:spPr>
          <a:xfrm>
            <a:off x="747333" y="1512593"/>
            <a:ext cx="39432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&lt;copy&gt;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None/>
            </a:pPr>
            <a:endParaRPr sz="1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&lt;copy&gt;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None/>
            </a:pPr>
            <a:endParaRPr sz="1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&lt;copy&gt;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None/>
            </a:pPr>
            <a:endParaRPr sz="1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&lt;copy&gt;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&lt;copy&gt;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592666" y="1441420"/>
            <a:ext cx="7958670" cy="87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D0920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D0920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50515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592666" y="151372"/>
            <a:ext cx="6790279" cy="57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entury Gothic"/>
              <a:buNone/>
              <a:defRPr sz="25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592666" y="2429447"/>
            <a:ext cx="7958670" cy="215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D1C24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5051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D1C24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505150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3" name="Google Shape;33;p4"/>
          <p:cNvCxnSpPr/>
          <p:nvPr/>
        </p:nvCxnSpPr>
        <p:spPr>
          <a:xfrm>
            <a:off x="516278" y="827421"/>
            <a:ext cx="815020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4"/>
          <p:cNvCxnSpPr/>
          <p:nvPr/>
        </p:nvCxnSpPr>
        <p:spPr>
          <a:xfrm>
            <a:off x="431424" y="4731713"/>
            <a:ext cx="823505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4"/>
          <p:cNvSpPr txBox="1">
            <a:spLocks noGrp="1"/>
          </p:cNvSpPr>
          <p:nvPr>
            <p:ph type="body" idx="3"/>
          </p:nvPr>
        </p:nvSpPr>
        <p:spPr>
          <a:xfrm>
            <a:off x="592666" y="831239"/>
            <a:ext cx="3333745" cy="36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/>
          <p:nvPr/>
        </p:nvSpPr>
        <p:spPr>
          <a:xfrm>
            <a:off x="0" y="1"/>
            <a:ext cx="3108600" cy="5143500"/>
          </a:xfrm>
          <a:prstGeom prst="rect">
            <a:avLst/>
          </a:prstGeom>
          <a:solidFill>
            <a:srgbClr val="CD092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3108678" y="1"/>
            <a:ext cx="6035400" cy="514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2"/>
          <p:cNvSpPr>
            <a:spLocks noGrp="1"/>
          </p:cNvSpPr>
          <p:nvPr>
            <p:ph type="pic" idx="2"/>
          </p:nvPr>
        </p:nvSpPr>
        <p:spPr>
          <a:xfrm>
            <a:off x="3108678" y="1"/>
            <a:ext cx="60354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0515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5051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96" name="Google Shape;196;p22"/>
          <p:cNvGrpSpPr/>
          <p:nvPr/>
        </p:nvGrpSpPr>
        <p:grpSpPr>
          <a:xfrm>
            <a:off x="149059" y="169331"/>
            <a:ext cx="8796900" cy="4948168"/>
            <a:chOff x="177801" y="169332"/>
            <a:chExt cx="8796900" cy="4948168"/>
          </a:xfrm>
        </p:grpSpPr>
        <p:cxnSp>
          <p:nvCxnSpPr>
            <p:cNvPr id="197" name="Google Shape;197;p22"/>
            <p:cNvCxnSpPr/>
            <p:nvPr/>
          </p:nvCxnSpPr>
          <p:spPr>
            <a:xfrm>
              <a:off x="177801" y="169332"/>
              <a:ext cx="8796900" cy="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8" name="Google Shape;198;p22"/>
            <p:cNvCxnSpPr/>
            <p:nvPr/>
          </p:nvCxnSpPr>
          <p:spPr>
            <a:xfrm>
              <a:off x="177801" y="169332"/>
              <a:ext cx="0" cy="480900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9" name="Google Shape;199;p22"/>
            <p:cNvCxnSpPr/>
            <p:nvPr/>
          </p:nvCxnSpPr>
          <p:spPr>
            <a:xfrm>
              <a:off x="8974667" y="169332"/>
              <a:ext cx="0" cy="480900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0" name="Google Shape;200;p22"/>
            <p:cNvCxnSpPr/>
            <p:nvPr/>
          </p:nvCxnSpPr>
          <p:spPr>
            <a:xfrm>
              <a:off x="177801" y="4978400"/>
              <a:ext cx="5687100" cy="210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635967" y="4980517"/>
              <a:ext cx="3387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02" name="Google Shape;202;p22" descr="Good-Things_Lockup_REV.png"/>
            <p:cNvPicPr preferRelativeResize="0"/>
            <p:nvPr/>
          </p:nvPicPr>
          <p:blipFill rotWithShape="1">
            <a:blip r:embed="rId3">
              <a:alphaModFix/>
            </a:blip>
            <a:srcRect l="8338" t="42140" r="8612" b="42386"/>
            <a:stretch/>
          </p:blipFill>
          <p:spPr>
            <a:xfrm>
              <a:off x="5929132" y="4765618"/>
              <a:ext cx="2672794" cy="3518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23"/>
          <p:cNvGrpSpPr/>
          <p:nvPr/>
        </p:nvGrpSpPr>
        <p:grpSpPr>
          <a:xfrm>
            <a:off x="149059" y="169331"/>
            <a:ext cx="8796900" cy="4948168"/>
            <a:chOff x="177801" y="169332"/>
            <a:chExt cx="8796900" cy="4948168"/>
          </a:xfrm>
        </p:grpSpPr>
        <p:cxnSp>
          <p:nvCxnSpPr>
            <p:cNvPr id="206" name="Google Shape;206;p23"/>
            <p:cNvCxnSpPr/>
            <p:nvPr/>
          </p:nvCxnSpPr>
          <p:spPr>
            <a:xfrm>
              <a:off x="177801" y="169332"/>
              <a:ext cx="8796900" cy="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7" name="Google Shape;207;p23"/>
            <p:cNvCxnSpPr/>
            <p:nvPr/>
          </p:nvCxnSpPr>
          <p:spPr>
            <a:xfrm>
              <a:off x="177801" y="169332"/>
              <a:ext cx="0" cy="480900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8" name="Google Shape;208;p23"/>
            <p:cNvCxnSpPr/>
            <p:nvPr/>
          </p:nvCxnSpPr>
          <p:spPr>
            <a:xfrm>
              <a:off x="8974667" y="169332"/>
              <a:ext cx="0" cy="480900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9" name="Google Shape;209;p23"/>
            <p:cNvCxnSpPr/>
            <p:nvPr/>
          </p:nvCxnSpPr>
          <p:spPr>
            <a:xfrm>
              <a:off x="177801" y="4978400"/>
              <a:ext cx="5687100" cy="210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0" name="Google Shape;210;p23"/>
            <p:cNvCxnSpPr/>
            <p:nvPr/>
          </p:nvCxnSpPr>
          <p:spPr>
            <a:xfrm rot="10800000">
              <a:off x="8635967" y="4980517"/>
              <a:ext cx="3387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11" name="Google Shape;211;p23" descr="Good-Things_Lockup_REV.png"/>
            <p:cNvPicPr preferRelativeResize="0"/>
            <p:nvPr/>
          </p:nvPicPr>
          <p:blipFill rotWithShape="1">
            <a:blip r:embed="rId3">
              <a:alphaModFix/>
            </a:blip>
            <a:srcRect l="8338" t="42140" r="8612" b="42386"/>
            <a:stretch/>
          </p:blipFill>
          <p:spPr>
            <a:xfrm>
              <a:off x="5929132" y="4765618"/>
              <a:ext cx="2672794" cy="3518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23"/>
          <p:cNvSpPr/>
          <p:nvPr/>
        </p:nvSpPr>
        <p:spPr>
          <a:xfrm>
            <a:off x="472431" y="566194"/>
            <a:ext cx="8213700" cy="3992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3" name="Google Shape;213;p23"/>
          <p:cNvCxnSpPr/>
          <p:nvPr/>
        </p:nvCxnSpPr>
        <p:spPr>
          <a:xfrm rot="5400000">
            <a:off x="1589505" y="2885338"/>
            <a:ext cx="2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4" name="Google Shape;214;p23"/>
          <p:cNvCxnSpPr/>
          <p:nvPr/>
        </p:nvCxnSpPr>
        <p:spPr>
          <a:xfrm rot="5400000">
            <a:off x="4632184" y="2885338"/>
            <a:ext cx="2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>
            <a:spLocks noGrp="1"/>
          </p:cNvSpPr>
          <p:nvPr>
            <p:ph type="pic" idx="2"/>
          </p:nvPr>
        </p:nvSpPr>
        <p:spPr>
          <a:xfrm>
            <a:off x="592666" y="1391920"/>
            <a:ext cx="79587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0515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505150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590536" y="151372"/>
            <a:ext cx="6790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entury Gothic"/>
              <a:buNone/>
              <a:defRPr sz="25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516278" y="827421"/>
            <a:ext cx="8150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40;p5"/>
          <p:cNvCxnSpPr/>
          <p:nvPr/>
        </p:nvCxnSpPr>
        <p:spPr>
          <a:xfrm>
            <a:off x="431424" y="4731713"/>
            <a:ext cx="823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592666" y="831239"/>
            <a:ext cx="33336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1588" y="1588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590536" y="151372"/>
            <a:ext cx="6790279" cy="57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entury Gothic"/>
              <a:buNone/>
              <a:defRPr sz="25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592666" y="831239"/>
            <a:ext cx="3333745" cy="36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46" name="Google Shape;46;p6"/>
          <p:cNvCxnSpPr/>
          <p:nvPr/>
        </p:nvCxnSpPr>
        <p:spPr>
          <a:xfrm>
            <a:off x="516278" y="827421"/>
            <a:ext cx="815020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6"/>
          <p:cNvCxnSpPr/>
          <p:nvPr/>
        </p:nvCxnSpPr>
        <p:spPr>
          <a:xfrm>
            <a:off x="431424" y="4731713"/>
            <a:ext cx="823505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7"/>
          <p:cNvGrpSpPr/>
          <p:nvPr/>
        </p:nvGrpSpPr>
        <p:grpSpPr>
          <a:xfrm>
            <a:off x="149059" y="169331"/>
            <a:ext cx="8796866" cy="4948167"/>
            <a:chOff x="177801" y="169332"/>
            <a:chExt cx="8796866" cy="4948167"/>
          </a:xfrm>
        </p:grpSpPr>
        <p:cxnSp>
          <p:nvCxnSpPr>
            <p:cNvPr id="51" name="Google Shape;51;p7"/>
            <p:cNvCxnSpPr/>
            <p:nvPr/>
          </p:nvCxnSpPr>
          <p:spPr>
            <a:xfrm>
              <a:off x="177801" y="169332"/>
              <a:ext cx="8796866" cy="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" name="Google Shape;52;p7"/>
            <p:cNvCxnSpPr/>
            <p:nvPr/>
          </p:nvCxnSpPr>
          <p:spPr>
            <a:xfrm>
              <a:off x="177801" y="169332"/>
              <a:ext cx="0" cy="4809068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7"/>
            <p:cNvCxnSpPr/>
            <p:nvPr/>
          </p:nvCxnSpPr>
          <p:spPr>
            <a:xfrm>
              <a:off x="8974667" y="169332"/>
              <a:ext cx="0" cy="4809068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7"/>
            <p:cNvCxnSpPr/>
            <p:nvPr/>
          </p:nvCxnSpPr>
          <p:spPr>
            <a:xfrm>
              <a:off x="177801" y="4978400"/>
              <a:ext cx="5687120" cy="2117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7"/>
            <p:cNvCxnSpPr/>
            <p:nvPr/>
          </p:nvCxnSpPr>
          <p:spPr>
            <a:xfrm rot="10800000">
              <a:off x="8636001" y="4980517"/>
              <a:ext cx="338666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56" name="Google Shape;56;p7" descr="Good-Things_Lockup_REV.png"/>
            <p:cNvPicPr preferRelativeResize="0"/>
            <p:nvPr/>
          </p:nvPicPr>
          <p:blipFill rotWithShape="1">
            <a:blip r:embed="rId3">
              <a:alphaModFix/>
            </a:blip>
            <a:srcRect l="8339" t="42140" r="8607" b="42386"/>
            <a:stretch/>
          </p:blipFill>
          <p:spPr>
            <a:xfrm>
              <a:off x="5929132" y="4765618"/>
              <a:ext cx="2672795" cy="3518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7"/>
          <p:cNvSpPr/>
          <p:nvPr/>
        </p:nvSpPr>
        <p:spPr>
          <a:xfrm>
            <a:off x="517228" y="611784"/>
            <a:ext cx="4173305" cy="391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</a:pPr>
            <a:endParaRPr sz="3600" b="1" i="0" u="none" strike="noStrike" cap="none">
              <a:solidFill>
                <a:srgbClr val="FF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None/>
            </a:pPr>
            <a:endParaRPr sz="2400" b="1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58" name="Google Shape;58;p7"/>
          <p:cNvCxnSpPr/>
          <p:nvPr/>
        </p:nvCxnSpPr>
        <p:spPr>
          <a:xfrm>
            <a:off x="744713" y="1393977"/>
            <a:ext cx="371102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59;p7"/>
          <p:cNvSpPr/>
          <p:nvPr/>
        </p:nvSpPr>
        <p:spPr>
          <a:xfrm>
            <a:off x="1631444" y="712536"/>
            <a:ext cx="1842772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sz="32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0" name="Google Shape;60;p7"/>
          <p:cNvCxnSpPr/>
          <p:nvPr/>
        </p:nvCxnSpPr>
        <p:spPr>
          <a:xfrm>
            <a:off x="741138" y="4332189"/>
            <a:ext cx="371459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7"/>
          <p:cNvSpPr/>
          <p:nvPr/>
        </p:nvSpPr>
        <p:spPr>
          <a:xfrm>
            <a:off x="747333" y="1512593"/>
            <a:ext cx="39432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&lt;copy&gt;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None/>
            </a:pPr>
            <a:endParaRPr sz="1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&lt;copy&gt;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None/>
            </a:pPr>
            <a:endParaRPr sz="1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&lt;copy&gt;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None/>
            </a:pPr>
            <a:endParaRPr sz="1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&lt;copy&gt;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&lt;copy&gt;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0" y="1"/>
            <a:ext cx="3108678" cy="5143499"/>
          </a:xfrm>
          <a:prstGeom prst="rect">
            <a:avLst/>
          </a:prstGeom>
          <a:solidFill>
            <a:srgbClr val="CD092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3108678" y="1"/>
            <a:ext cx="6035322" cy="51434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8"/>
          <p:cNvSpPr>
            <a:spLocks noGrp="1"/>
          </p:cNvSpPr>
          <p:nvPr>
            <p:ph type="pic" idx="2"/>
          </p:nvPr>
        </p:nvSpPr>
        <p:spPr>
          <a:xfrm>
            <a:off x="3108678" y="1"/>
            <a:ext cx="6035322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0515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5051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149059" y="169331"/>
            <a:ext cx="8796866" cy="4948167"/>
            <a:chOff x="177801" y="169332"/>
            <a:chExt cx="8796866" cy="4948167"/>
          </a:xfrm>
        </p:grpSpPr>
        <p:cxnSp>
          <p:nvCxnSpPr>
            <p:cNvPr id="67" name="Google Shape;67;p8"/>
            <p:cNvCxnSpPr/>
            <p:nvPr/>
          </p:nvCxnSpPr>
          <p:spPr>
            <a:xfrm>
              <a:off x="177801" y="169332"/>
              <a:ext cx="8796866" cy="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" name="Google Shape;68;p8"/>
            <p:cNvCxnSpPr/>
            <p:nvPr/>
          </p:nvCxnSpPr>
          <p:spPr>
            <a:xfrm>
              <a:off x="177801" y="169332"/>
              <a:ext cx="0" cy="4809068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8"/>
            <p:cNvCxnSpPr/>
            <p:nvPr/>
          </p:nvCxnSpPr>
          <p:spPr>
            <a:xfrm>
              <a:off x="8974667" y="169332"/>
              <a:ext cx="0" cy="4809068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70;p8"/>
            <p:cNvCxnSpPr/>
            <p:nvPr/>
          </p:nvCxnSpPr>
          <p:spPr>
            <a:xfrm>
              <a:off x="177801" y="4978400"/>
              <a:ext cx="5687120" cy="2117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" name="Google Shape;71;p8"/>
            <p:cNvCxnSpPr/>
            <p:nvPr/>
          </p:nvCxnSpPr>
          <p:spPr>
            <a:xfrm rot="10800000">
              <a:off x="8636001" y="4980517"/>
              <a:ext cx="338666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72" name="Google Shape;72;p8" descr="Good-Things_Lockup_REV.png"/>
            <p:cNvPicPr preferRelativeResize="0"/>
            <p:nvPr/>
          </p:nvPicPr>
          <p:blipFill rotWithShape="1">
            <a:blip r:embed="rId3">
              <a:alphaModFix/>
            </a:blip>
            <a:srcRect l="8339" t="42140" r="8607" b="42386"/>
            <a:stretch/>
          </p:blipFill>
          <p:spPr>
            <a:xfrm>
              <a:off x="5929132" y="4765618"/>
              <a:ext cx="2672795" cy="3518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592666" y="831239"/>
            <a:ext cx="3333745" cy="36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75" name="Google Shape;75;p9"/>
          <p:cNvCxnSpPr/>
          <p:nvPr/>
        </p:nvCxnSpPr>
        <p:spPr>
          <a:xfrm>
            <a:off x="516278" y="827421"/>
            <a:ext cx="815020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9"/>
          <p:cNvCxnSpPr/>
          <p:nvPr/>
        </p:nvCxnSpPr>
        <p:spPr>
          <a:xfrm>
            <a:off x="431424" y="4731713"/>
            <a:ext cx="823505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10"/>
          <p:cNvGrpSpPr/>
          <p:nvPr/>
        </p:nvGrpSpPr>
        <p:grpSpPr>
          <a:xfrm>
            <a:off x="149059" y="169331"/>
            <a:ext cx="8796866" cy="4948167"/>
            <a:chOff x="177801" y="169332"/>
            <a:chExt cx="8796866" cy="4948167"/>
          </a:xfrm>
        </p:grpSpPr>
        <p:cxnSp>
          <p:nvCxnSpPr>
            <p:cNvPr id="80" name="Google Shape;80;p10"/>
            <p:cNvCxnSpPr/>
            <p:nvPr/>
          </p:nvCxnSpPr>
          <p:spPr>
            <a:xfrm>
              <a:off x="177801" y="169332"/>
              <a:ext cx="8796866" cy="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81;p10"/>
            <p:cNvCxnSpPr/>
            <p:nvPr/>
          </p:nvCxnSpPr>
          <p:spPr>
            <a:xfrm>
              <a:off x="177801" y="169332"/>
              <a:ext cx="0" cy="4809068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82;p10"/>
            <p:cNvCxnSpPr/>
            <p:nvPr/>
          </p:nvCxnSpPr>
          <p:spPr>
            <a:xfrm>
              <a:off x="8974667" y="169332"/>
              <a:ext cx="0" cy="4809068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83;p10"/>
            <p:cNvCxnSpPr/>
            <p:nvPr/>
          </p:nvCxnSpPr>
          <p:spPr>
            <a:xfrm>
              <a:off x="177801" y="4978400"/>
              <a:ext cx="5687120" cy="2117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" name="Google Shape;84;p10"/>
            <p:cNvCxnSpPr/>
            <p:nvPr/>
          </p:nvCxnSpPr>
          <p:spPr>
            <a:xfrm rot="10800000">
              <a:off x="8636001" y="4980517"/>
              <a:ext cx="338666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85" name="Google Shape;85;p10" descr="Good-Things_Lockup_REV.png"/>
            <p:cNvPicPr preferRelativeResize="0"/>
            <p:nvPr/>
          </p:nvPicPr>
          <p:blipFill rotWithShape="1">
            <a:blip r:embed="rId3">
              <a:alphaModFix/>
            </a:blip>
            <a:srcRect l="8339" t="42140" r="8607" b="42386"/>
            <a:stretch/>
          </p:blipFill>
          <p:spPr>
            <a:xfrm>
              <a:off x="5929132" y="4765618"/>
              <a:ext cx="2672795" cy="3518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" name="Google Shape;86;p10"/>
          <p:cNvSpPr/>
          <p:nvPr/>
        </p:nvSpPr>
        <p:spPr>
          <a:xfrm>
            <a:off x="472431" y="566194"/>
            <a:ext cx="8213599" cy="399253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" name="Google Shape;87;p10"/>
          <p:cNvCxnSpPr/>
          <p:nvPr/>
        </p:nvCxnSpPr>
        <p:spPr>
          <a:xfrm rot="5400000">
            <a:off x="1589538" y="2885305"/>
            <a:ext cx="288713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" name="Google Shape;88;p10"/>
          <p:cNvCxnSpPr/>
          <p:nvPr/>
        </p:nvCxnSpPr>
        <p:spPr>
          <a:xfrm rot="5400000">
            <a:off x="4632217" y="2885305"/>
            <a:ext cx="288713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theme" Target="../theme/theme2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6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jp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42750" y="1290425"/>
            <a:ext cx="4435500" cy="16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entury Gothic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Coles</a:t>
            </a:r>
            <a:endParaRPr sz="3200" b="1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entury Gothic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Customer</a:t>
            </a:r>
            <a:endParaRPr sz="3200" b="1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entury Gothic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Segmentation</a:t>
            </a:r>
            <a:endParaRPr sz="3200" b="1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768675" y="2905625"/>
            <a:ext cx="2895300" cy="421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BABY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1110410" y="3727322"/>
            <a:ext cx="1926300" cy="10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zh-C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Shiting</a:t>
            </a:r>
            <a:r>
              <a:rPr lang="zh-CN" alt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Angela) Yin</a:t>
            </a:r>
          </a:p>
          <a:p>
            <a:pPr lvl="0">
              <a:buClr>
                <a:schemeClr val="dk1"/>
              </a:buClr>
              <a:buSzPts val="1400"/>
            </a:pP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Cheng (Cassie) CHEN</a:t>
            </a:r>
          </a:p>
          <a:p>
            <a:pPr lvl="0">
              <a:buClr>
                <a:schemeClr val="dk1"/>
              </a:buClr>
              <a:buSzPts val="1400"/>
            </a:pPr>
            <a:r>
              <a:rPr lang="en-US" dirty="0" err="1" smtClean="0">
                <a:solidFill>
                  <a:schemeClr val="tx1"/>
                </a:solidFill>
              </a:rPr>
              <a:t>Mohith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Paul </a:t>
            </a:r>
            <a:r>
              <a:rPr lang="en-US" dirty="0" err="1" smtClean="0">
                <a:solidFill>
                  <a:schemeClr val="tx1"/>
                </a:solidFill>
              </a:rPr>
              <a:t>Kosh</a:t>
            </a:r>
            <a:endParaRPr lang="en-US" dirty="0" smtClean="0">
              <a:solidFill>
                <a:schemeClr val="tx1"/>
              </a:solidFill>
            </a:endParaRPr>
          </a:p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/>
                </a:solidFill>
              </a:rPr>
              <a:t>Waleed </a:t>
            </a:r>
            <a:r>
              <a:rPr lang="en-US" dirty="0" err="1">
                <a:solidFill>
                  <a:schemeClr val="tx1"/>
                </a:solidFill>
              </a:rPr>
              <a:t>Shafqat</a:t>
            </a:r>
            <a:endParaRPr lang="en-US" dirty="0">
              <a:solidFill>
                <a:schemeClr val="tx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Clustering </a:t>
            </a:r>
            <a:r>
              <a:rPr lang="en-US" dirty="0" smtClean="0">
                <a:latin typeface="Century Gothic" panose="020B0502020202020204" pitchFamily="34" charset="0"/>
              </a:rPr>
              <a:t>Analysis </a:t>
            </a:r>
            <a:r>
              <a:rPr lang="mr-IN" altLang="zh-CN" dirty="0">
                <a:latin typeface="Century Gothic" panose="020B0502020202020204" pitchFamily="34" charset="0"/>
              </a:rPr>
              <a:t>–</a:t>
            </a:r>
            <a:r>
              <a:rPr lang="zh-CN" altLang="en-US" dirty="0">
                <a:latin typeface="Century Gothic" panose="020B0502020202020204" pitchFamily="34" charset="0"/>
              </a:rPr>
              <a:t> </a:t>
            </a:r>
            <a:r>
              <a:rPr lang="en-US" altLang="zh-CN" dirty="0">
                <a:latin typeface="Century Gothic" panose="020B0502020202020204" pitchFamily="34" charset="0"/>
              </a:rPr>
              <a:t>Determine Clusters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549314" y="897565"/>
            <a:ext cx="3163094" cy="369935"/>
          </a:xfrm>
        </p:spPr>
        <p:txBody>
          <a:bodyPr>
            <a:normAutofit fontScale="95000" lnSpcReduction="10000"/>
          </a:bodyPr>
          <a:lstStyle/>
          <a:p>
            <a:r>
              <a:rPr lang="en-US" altLang="en-AU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many clusters ???</a:t>
            </a:r>
          </a:p>
        </p:txBody>
      </p:sp>
      <p:sp>
        <p:nvSpPr>
          <p:cNvPr id="2" name="TextBox 6"/>
          <p:cNvSpPr txBox="1"/>
          <p:nvPr/>
        </p:nvSpPr>
        <p:spPr>
          <a:xfrm>
            <a:off x="1671773" y="1653649"/>
            <a:ext cx="250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AU" sz="1800" u="sng" dirty="0">
                <a:solidFill>
                  <a:srgbClr val="FF0000"/>
                </a:solidFill>
              </a:rPr>
              <a:t>Gap Statistic</a:t>
            </a:r>
            <a:endParaRPr lang="en-AU" sz="1800" u="sng" dirty="0">
              <a:solidFill>
                <a:srgbClr val="FF0000"/>
              </a:solidFill>
            </a:endParaRPr>
          </a:p>
          <a:p>
            <a:pPr algn="ctr"/>
            <a:endParaRPr lang="en-AU" sz="1800" dirty="0"/>
          </a:p>
        </p:txBody>
      </p:sp>
      <p:sp>
        <p:nvSpPr>
          <p:cNvPr id="11" name="TextBox 9"/>
          <p:cNvSpPr txBox="1"/>
          <p:nvPr/>
        </p:nvSpPr>
        <p:spPr>
          <a:xfrm>
            <a:off x="1655676" y="2085696"/>
            <a:ext cx="2950370" cy="1570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601" dirty="0"/>
              <a:t>Calculate total within intra-cluster variation under null reference distribution</a:t>
            </a:r>
            <a:endParaRPr lang="en-AU" sz="1601" dirty="0"/>
          </a:p>
          <a:p>
            <a:pPr marL="214313" indent="-214313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AU" sz="1601" dirty="0"/>
              <a:t>The </a:t>
            </a:r>
            <a:r>
              <a:rPr lang="en-US" altLang="en-AU" sz="1601" dirty="0"/>
              <a:t>result with maximum could be taken as K (far away from uniform)</a:t>
            </a:r>
          </a:p>
        </p:txBody>
      </p:sp>
      <p:sp>
        <p:nvSpPr>
          <p:cNvPr id="5" name="Oval 4"/>
          <p:cNvSpPr/>
          <p:nvPr/>
        </p:nvSpPr>
        <p:spPr>
          <a:xfrm>
            <a:off x="4836854" y="1680651"/>
            <a:ext cx="2343869" cy="81009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050" dirty="0"/>
              <a:t>Limitation of device</a:t>
            </a:r>
          </a:p>
          <a:p>
            <a:pPr algn="ctr"/>
            <a:r>
              <a:rPr lang="en-AU" sz="1050" dirty="0"/>
              <a:t>sophisticated</a:t>
            </a:r>
          </a:p>
          <a:p>
            <a:pPr algn="ctr"/>
            <a:r>
              <a:rPr lang="en-AU" sz="1050" dirty="0"/>
              <a:t>&lt;time consumption&gt;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36855" y="2625756"/>
            <a:ext cx="243544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dirty="0" err="1"/>
              <a:t>fviz_nbclust</a:t>
            </a:r>
            <a:r>
              <a:rPr lang="en-AU" sz="1050" dirty="0"/>
              <a:t>(baby_sample_10k, </a:t>
            </a:r>
            <a:r>
              <a:rPr lang="en-AU" sz="1050" dirty="0" err="1"/>
              <a:t>kmeans</a:t>
            </a:r>
            <a:r>
              <a:rPr lang="en-AU" sz="1050" dirty="0"/>
              <a:t>, method = "</a:t>
            </a:r>
            <a:r>
              <a:rPr lang="en-AU" sz="1050" dirty="0" err="1"/>
              <a:t>gap_stat</a:t>
            </a:r>
            <a:r>
              <a:rPr lang="en-AU" sz="1050" dirty="0"/>
              <a:t>", </a:t>
            </a:r>
            <a:r>
              <a:rPr lang="en-AU" sz="1050" dirty="0" err="1"/>
              <a:t>nstart</a:t>
            </a:r>
            <a:r>
              <a:rPr lang="en-AU" sz="1050" dirty="0"/>
              <a:t> = 25, </a:t>
            </a:r>
            <a:r>
              <a:rPr lang="en-AU" sz="1050" dirty="0" err="1">
                <a:highlight>
                  <a:srgbClr val="C0C0C0"/>
                </a:highlight>
              </a:rPr>
              <a:t>nboot</a:t>
            </a:r>
            <a:r>
              <a:rPr lang="en-AU" sz="1050" dirty="0">
                <a:highlight>
                  <a:srgbClr val="C0C0C0"/>
                </a:highlight>
              </a:rPr>
              <a:t> = 50</a:t>
            </a:r>
            <a:r>
              <a:rPr lang="en-AU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2037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Silhouette plot</a:t>
            </a:r>
          </a:p>
        </p:txBody>
      </p:sp>
      <p:pic>
        <p:nvPicPr>
          <p:cNvPr id="4" name="Picture 3" descr="C:\Users\cchen35\AppData\Local\Microsoft\Windows\Temporary Internet Files\Content.Outlook\A6KRVI7H\Profiling_clusters_silhouette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58" y="1640383"/>
            <a:ext cx="3132348" cy="22545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1601670" y="4127904"/>
            <a:ext cx="1971219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050" dirty="0"/>
              <a:t>Negative-</a:t>
            </a:r>
            <a:r>
              <a:rPr lang="en-AU" sz="1050" dirty="0" err="1"/>
              <a:t>sil</a:t>
            </a:r>
            <a:r>
              <a:rPr lang="en-AU" sz="1050" dirty="0"/>
              <a:t>-index  17%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2587280" y="3543858"/>
            <a:ext cx="508960" cy="584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0"/>
          </p:cNvCxnSpPr>
          <p:nvPr/>
        </p:nvCxnSpPr>
        <p:spPr>
          <a:xfrm flipV="1">
            <a:off x="2587280" y="3462129"/>
            <a:ext cx="47889" cy="665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0"/>
          </p:cNvCxnSpPr>
          <p:nvPr/>
        </p:nvCxnSpPr>
        <p:spPr>
          <a:xfrm flipH="1" flipV="1">
            <a:off x="2087724" y="3435846"/>
            <a:ext cx="499556" cy="6920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0"/>
          </p:cNvCxnSpPr>
          <p:nvPr/>
        </p:nvCxnSpPr>
        <p:spPr>
          <a:xfrm flipH="1" flipV="1">
            <a:off x="2357754" y="3435846"/>
            <a:ext cx="229526" cy="6920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63244" y="1294134"/>
            <a:ext cx="175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800" dirty="0"/>
              <a:t>K = 10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24669" y="924199"/>
            <a:ext cx="4189469" cy="369935"/>
          </a:xfrm>
        </p:spPr>
        <p:txBody>
          <a:bodyPr>
            <a:noAutofit/>
          </a:bodyPr>
          <a:lstStyle/>
          <a:p>
            <a:r>
              <a:rPr lang="en-AU" sz="1500" dirty="0"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cs"/>
              </a:rPr>
              <a:t>Positive widths === Good clustering </a:t>
            </a:r>
          </a:p>
          <a:p>
            <a:endParaRPr lang="en-US" altLang="en-AU" dirty="0">
              <a:solidFill>
                <a:srgbClr val="4F81B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cs"/>
            </a:endParaRPr>
          </a:p>
        </p:txBody>
      </p:sp>
      <p:pic>
        <p:nvPicPr>
          <p:cNvPr id="11" name="Picture 10" descr="C:\Users\cchen35\AppData\Local\Microsoft\Windows\Temporary Internet Files\Content.Outlook\A6KRVI7H\silhouette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018" y="1640383"/>
            <a:ext cx="2893325" cy="22545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/>
          <p:cNvCxnSpPr/>
          <p:nvPr/>
        </p:nvCxnSpPr>
        <p:spPr>
          <a:xfrm flipV="1">
            <a:off x="7056276" y="3835881"/>
            <a:ext cx="378042" cy="21602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192180" y="3943893"/>
            <a:ext cx="918102" cy="30204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050" dirty="0"/>
              <a:t>cluster11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94330" y="1286177"/>
            <a:ext cx="175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800" dirty="0"/>
              <a:t>K = 11</a:t>
            </a:r>
          </a:p>
        </p:txBody>
      </p:sp>
    </p:spTree>
    <p:extLst>
      <p:ext uri="{BB962C8B-B14F-4D97-AF65-F5344CB8AC3E}">
        <p14:creationId xmlns:p14="http://schemas.microsoft.com/office/powerpoint/2010/main" val="196709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Clustering Evaluation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709682" y="1059583"/>
            <a:ext cx="5968961" cy="756083"/>
          </a:xfrm>
        </p:spPr>
        <p:txBody>
          <a:bodyPr>
            <a:normAutofit fontScale="40000" lnSpcReduction="20000"/>
          </a:bodyPr>
          <a:lstStyle/>
          <a:p>
            <a:pPr>
              <a:buSzPct val="70000"/>
            </a:pP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>
              <a:buSzPct val="70000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Compactness (within-cluster cohesion ,small)</a:t>
            </a:r>
          </a:p>
          <a:p>
            <a:pPr>
              <a:buSzPct val="70000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Separation (between clusters, large)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  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                                              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marL="0" indent="0">
              <a:buSzPct val="70000"/>
              <a:buNone/>
            </a:pP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Text Placeholder 2"/>
          <p:cNvSpPr txBox="1"/>
          <p:nvPr/>
        </p:nvSpPr>
        <p:spPr>
          <a:xfrm>
            <a:off x="3221850" y="2203582"/>
            <a:ext cx="2501855" cy="277451"/>
          </a:xfrm>
          <a:prstGeom prst="rect">
            <a:avLst/>
          </a:prstGeom>
        </p:spPr>
        <p:txBody>
          <a:bodyPr vert="horz" anchor="t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b="0" i="0" kern="1200" cap="none" baseline="0">
                <a:solidFill>
                  <a:srgbClr val="FF0000"/>
                </a:solidFill>
                <a:latin typeface="CenturyGothic"/>
                <a:ea typeface="+mn-ea"/>
                <a:cs typeface="Century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200" b="1" dirty="0">
                <a:solidFill>
                  <a:srgbClr val="0070C0"/>
                </a:solidFill>
                <a:latin typeface="Century Gothic" panose="020B0502020202020204" pitchFamily="34" charset="0"/>
                <a:ea typeface="+mj-ea"/>
              </a:rPr>
              <a:t>Cluster validation statistics</a:t>
            </a:r>
          </a:p>
        </p:txBody>
      </p:sp>
      <p:sp>
        <p:nvSpPr>
          <p:cNvPr id="2" name="Rectangle 1"/>
          <p:cNvSpPr/>
          <p:nvPr/>
        </p:nvSpPr>
        <p:spPr>
          <a:xfrm>
            <a:off x="2758277" y="2517745"/>
            <a:ext cx="35419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500" dirty="0"/>
              <a:t>Average between -- separation</a:t>
            </a:r>
          </a:p>
          <a:p>
            <a:pPr algn="ctr"/>
            <a:r>
              <a:rPr lang="en-AU" sz="1500" dirty="0"/>
              <a:t>0.928137</a:t>
            </a:r>
          </a:p>
          <a:p>
            <a:pPr algn="ctr"/>
            <a:r>
              <a:rPr lang="en-AU" sz="1500" dirty="0"/>
              <a:t>Average within -- cohesion</a:t>
            </a:r>
          </a:p>
          <a:p>
            <a:pPr algn="ctr"/>
            <a:r>
              <a:rPr lang="en-AU" sz="1500" dirty="0"/>
              <a:t>0.6357427</a:t>
            </a:r>
          </a:p>
        </p:txBody>
      </p:sp>
    </p:spTree>
    <p:extLst>
      <p:ext uri="{BB962C8B-B14F-4D97-AF65-F5344CB8AC3E}">
        <p14:creationId xmlns:p14="http://schemas.microsoft.com/office/powerpoint/2010/main" val="2758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Clustering Analysis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655676" y="1005577"/>
            <a:ext cx="5940660" cy="27003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1800" dirty="0" err="1"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cs"/>
                <a:sym typeface="+mn-ea"/>
              </a:rPr>
              <a:t>Visualisation</a:t>
            </a:r>
            <a:r>
              <a:rPr lang="en-US" sz="1800" dirty="0"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cs"/>
                <a:sym typeface="+mn-ea"/>
              </a:rPr>
              <a:t>  (high dimension VS two dimensions&lt;account for 8.9% of variation&gt;) </a:t>
            </a:r>
            <a:r>
              <a:rPr lang="en-US" sz="157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                                              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marL="0" indent="0">
              <a:buSzPct val="70000"/>
              <a:buNone/>
            </a:pP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82537" y="1491630"/>
            <a:ext cx="3078341" cy="25922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037" y="1599642"/>
            <a:ext cx="2700300" cy="24842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33718" y="4083918"/>
            <a:ext cx="2376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dirty="0"/>
              <a:t>K-means results &amp; original data</a:t>
            </a:r>
          </a:p>
          <a:p>
            <a:r>
              <a:rPr lang="en-AU" sz="1050" dirty="0"/>
              <a:t>(principal components)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58054" y="4083918"/>
            <a:ext cx="2376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50" dirty="0" err="1"/>
              <a:t>PCA</a:t>
            </a:r>
            <a:endParaRPr lang="en-AU" sz="1050" dirty="0"/>
          </a:p>
          <a:p>
            <a:pPr algn="ctr"/>
            <a:r>
              <a:rPr lang="en-AU" sz="1050" dirty="0"/>
              <a:t>(first two principal components)</a:t>
            </a:r>
          </a:p>
        </p:txBody>
      </p:sp>
    </p:spTree>
    <p:extLst>
      <p:ext uri="{BB962C8B-B14F-4D97-AF65-F5344CB8AC3E}">
        <p14:creationId xmlns:p14="http://schemas.microsoft.com/office/powerpoint/2010/main" val="1969694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Clustering Analysis (sample)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032" y="891409"/>
            <a:ext cx="5611665" cy="377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6474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Clustering </a:t>
            </a:r>
            <a:r>
              <a:rPr lang="en-US" dirty="0" smtClean="0">
                <a:latin typeface="Century Gothic" panose="020B0502020202020204" pitchFamily="34" charset="0"/>
              </a:rPr>
              <a:t>Analysis</a:t>
            </a:r>
            <a:r>
              <a:rPr lang="zh-CN" altLang="en-US" dirty="0" smtClean="0">
                <a:latin typeface="Century Gothic" panose="020B0502020202020204" pitchFamily="34" charset="0"/>
              </a:rPr>
              <a:t> </a:t>
            </a:r>
            <a:r>
              <a:rPr lang="en-US" sz="2500" dirty="0">
                <a:latin typeface="Century Gothic"/>
                <a:ea typeface="Century Gothic"/>
                <a:cs typeface="Century Gothic"/>
                <a:sym typeface="Century Gothic"/>
              </a:rPr>
              <a:t>cont.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754" y="897564"/>
            <a:ext cx="4536504" cy="3757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762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3437874" y="3327834"/>
            <a:ext cx="648072" cy="21602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19" name="Oval 18"/>
          <p:cNvSpPr/>
          <p:nvPr/>
        </p:nvSpPr>
        <p:spPr>
          <a:xfrm>
            <a:off x="6408204" y="3327834"/>
            <a:ext cx="594066" cy="22848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Scoring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143000" y="1586632"/>
            <a:ext cx="167354" cy="19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AU" altLang="en-US" sz="825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AU" altLang="en-US" sz="13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6" y="1845007"/>
            <a:ext cx="2646294" cy="23816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898703" y="1437189"/>
            <a:ext cx="167418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50" dirty="0">
                <a:solidFill>
                  <a:schemeClr val="accent1">
                    <a:lumMod val="75000"/>
                  </a:schemeClr>
                </a:solidFill>
              </a:rPr>
              <a:t>Sample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20072" y="1420517"/>
            <a:ext cx="124213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50" dirty="0">
                <a:solidFill>
                  <a:schemeClr val="accent1">
                    <a:lumMod val="75000"/>
                  </a:schemeClr>
                </a:solidFill>
              </a:rPr>
              <a:t>Population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55676" y="951570"/>
            <a:ext cx="56166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500" dirty="0"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Gothic"/>
              </a:rPr>
              <a:t>Cluster</a:t>
            </a:r>
            <a:r>
              <a:rPr lang="en-AU" sz="2100" b="1" dirty="0">
                <a:solidFill>
                  <a:srgbClr val="0070C0"/>
                </a:solidFill>
              </a:rPr>
              <a:t> </a:t>
            </a:r>
            <a:r>
              <a:rPr lang="en-AU" sz="1500" dirty="0"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Gothic"/>
              </a:rPr>
              <a:t>statistics for 10k sample and whole population</a:t>
            </a:r>
          </a:p>
        </p:txBody>
      </p:sp>
      <p:pic>
        <p:nvPicPr>
          <p:cNvPr id="14" name="Pictur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854" y="1842115"/>
            <a:ext cx="2570436" cy="238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6201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Scoring Analysis (population)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54" y="843558"/>
            <a:ext cx="4860540" cy="383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0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3"/>
          <p:cNvSpPr txBox="1">
            <a:spLocks noGrp="1"/>
          </p:cNvSpPr>
          <p:nvPr>
            <p:ph type="title"/>
          </p:nvPr>
        </p:nvSpPr>
        <p:spPr>
          <a:xfrm>
            <a:off x="590536" y="151372"/>
            <a:ext cx="6790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dirty="0" smtClean="0"/>
              <a:t>Profiling</a:t>
            </a:r>
            <a:endParaRPr sz="2500" b="1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p43"/>
          <p:cNvSpPr txBox="1">
            <a:spLocks noGrp="1"/>
          </p:cNvSpPr>
          <p:nvPr>
            <p:ph type="body" idx="1"/>
          </p:nvPr>
        </p:nvSpPr>
        <p:spPr>
          <a:xfrm>
            <a:off x="592680" y="831250"/>
            <a:ext cx="69312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AU" dirty="0"/>
              <a:t>Profiles clusters based on sales and </a:t>
            </a:r>
            <a:r>
              <a:rPr lang="en-US" altLang="zh-CN" dirty="0" smtClean="0"/>
              <a:t>customer features</a:t>
            </a:r>
            <a:endParaRPr sz="2000" b="0" i="0" u="none" strike="noStrike" cap="none" dirty="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3" name="Google Shape;363;p43" descr="https://rserverweb.cmltd.net.au/rstudiodisc1/s/efb62e25484c64a95146d/files/store/joshgrosman/Deli_Group/Deli/Output/Plots/category%20sales%20proportions/Categories%20after%20first%20relevel.png"/>
          <p:cNvSpPr/>
          <p:nvPr/>
        </p:nvSpPr>
        <p:spPr>
          <a:xfrm>
            <a:off x="63500" y="-1365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3"/>
          <p:cNvSpPr txBox="1"/>
          <p:nvPr/>
        </p:nvSpPr>
        <p:spPr>
          <a:xfrm>
            <a:off x="-220525" y="304850"/>
            <a:ext cx="2205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79;p45"/>
          <p:cNvSpPr txBox="1">
            <a:spLocks/>
          </p:cNvSpPr>
          <p:nvPr/>
        </p:nvSpPr>
        <p:spPr>
          <a:xfrm>
            <a:off x="2402403" y="1302928"/>
            <a:ext cx="4370931" cy="324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rgbClr val="000000"/>
              </a:buClr>
            </a:pPr>
            <a:r>
              <a:rPr lang="en-AU" sz="1800" dirty="0" smtClean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Customer Features (demographics</a:t>
            </a:r>
            <a:r>
              <a:rPr lang="en-AU" sz="1800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 geographies, spending </a:t>
            </a:r>
            <a:r>
              <a:rPr lang="en-AU" sz="1800" dirty="0" smtClean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behaviours): </a:t>
            </a:r>
            <a:endParaRPr lang="en-AU" sz="1400" dirty="0" smtClean="0">
              <a:solidFill>
                <a:srgbClr val="538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spcBef>
                <a:spcPts val="0"/>
              </a:spcBef>
              <a:buSzPts val="1800"/>
              <a:buFont typeface="Arial"/>
              <a:buChar char="•"/>
            </a:pPr>
            <a:r>
              <a:rPr lang="en-AU" sz="18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Age</a:t>
            </a:r>
          </a:p>
          <a:p>
            <a:pPr marL="285750" indent="-285750">
              <a:spcBef>
                <a:spcPts val="0"/>
              </a:spcBef>
              <a:buSzPts val="1800"/>
              <a:buFont typeface="Arial"/>
              <a:buChar char="•"/>
            </a:pPr>
            <a:r>
              <a:rPr lang="en-AU" sz="18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State</a:t>
            </a:r>
          </a:p>
          <a:p>
            <a:pPr marL="285750" indent="-285750">
              <a:spcBef>
                <a:spcPts val="0"/>
              </a:spcBef>
              <a:buSzPts val="1800"/>
              <a:buFont typeface="Arial"/>
              <a:buChar char="•"/>
            </a:pPr>
            <a:r>
              <a:rPr lang="en-AU" sz="18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Gender</a:t>
            </a:r>
          </a:p>
          <a:p>
            <a:pPr marL="285750" indent="-285750">
              <a:spcBef>
                <a:spcPts val="0"/>
              </a:spcBef>
              <a:buSzPts val="1800"/>
              <a:buFont typeface="Arial"/>
              <a:buChar char="•"/>
            </a:pPr>
            <a:r>
              <a:rPr lang="en-AU" sz="18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Affluence</a:t>
            </a:r>
          </a:p>
          <a:p>
            <a:pPr marL="285750" indent="-285750">
              <a:spcBef>
                <a:spcPts val="0"/>
              </a:spcBef>
              <a:buSzPts val="1800"/>
              <a:buFont typeface="Arial"/>
              <a:buChar char="•"/>
            </a:pPr>
            <a:r>
              <a:rPr lang="en-AU" sz="18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 </a:t>
            </a:r>
            <a:r>
              <a:rPr lang="en-AU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Life </a:t>
            </a:r>
            <a:r>
              <a:rPr lang="en-AU" sz="18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Stage</a:t>
            </a:r>
          </a:p>
          <a:p>
            <a:pPr marL="285750" indent="-285750">
              <a:spcBef>
                <a:spcPts val="0"/>
              </a:spcBef>
              <a:buSzPts val="1800"/>
              <a:buFont typeface="Arial"/>
              <a:buChar char="•"/>
            </a:pPr>
            <a:r>
              <a:rPr lang="en-AU" sz="18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CFSS</a:t>
            </a:r>
          </a:p>
          <a:p>
            <a:pPr marL="285750" indent="-285750">
              <a:spcBef>
                <a:spcPts val="0"/>
              </a:spcBef>
              <a:buSzPts val="1800"/>
              <a:buFont typeface="Arial"/>
              <a:buChar char="•"/>
            </a:pPr>
            <a:r>
              <a:rPr lang="en-AU" sz="18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Coles RFM segments</a:t>
            </a:r>
          </a:p>
          <a:p>
            <a:pPr marL="285750" indent="-285750">
              <a:spcBef>
                <a:spcPts val="0"/>
              </a:spcBef>
              <a:buSzPts val="1800"/>
              <a:buFont typeface="Arial"/>
              <a:buChar char="•"/>
            </a:pPr>
            <a:r>
              <a:rPr lang="en-AU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AU" sz="18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wn-built </a:t>
            </a:r>
            <a:r>
              <a:rPr lang="en-AU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RFM </a:t>
            </a:r>
            <a:r>
              <a:rPr lang="en-AU" sz="18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segments</a:t>
            </a:r>
          </a:p>
        </p:txBody>
      </p:sp>
    </p:spTree>
    <p:extLst>
      <p:ext uri="{BB962C8B-B14F-4D97-AF65-F5344CB8AC3E}">
        <p14:creationId xmlns:p14="http://schemas.microsoft.com/office/powerpoint/2010/main" val="128418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009" y="1039586"/>
            <a:ext cx="1005395" cy="100539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5294369" y="2435869"/>
            <a:ext cx="2966064" cy="2251346"/>
            <a:chOff x="5526003" y="2092053"/>
            <a:chExt cx="3130312" cy="229624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6003" y="2092053"/>
              <a:ext cx="3130312" cy="2296248"/>
            </a:xfrm>
            <a:prstGeom prst="rect">
              <a:avLst/>
            </a:prstGeom>
          </p:spPr>
        </p:pic>
        <p:sp>
          <p:nvSpPr>
            <p:cNvPr id="25" name="Rectangle: Rounded Corners 9">
              <a:extLst>
                <a:ext uri="{FF2B5EF4-FFF2-40B4-BE49-F238E27FC236}">
                  <a16:creationId xmlns="" xmlns:a16="http://schemas.microsoft.com/office/drawing/2014/main" id="{379F1F26-B57C-44B2-B5CF-3E98C9B664C2}"/>
                </a:ext>
              </a:extLst>
            </p:cNvPr>
            <p:cNvSpPr/>
            <p:nvPr/>
          </p:nvSpPr>
          <p:spPr>
            <a:xfrm>
              <a:off x="7228208" y="3530599"/>
              <a:ext cx="292244" cy="77715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72000" rtlCol="0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533" y="177678"/>
            <a:ext cx="7063930" cy="578093"/>
          </a:xfrm>
        </p:spPr>
        <p:txBody>
          <a:bodyPr/>
          <a:lstStyle/>
          <a:p>
            <a:r>
              <a:rPr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Profiling </a:t>
            </a:r>
            <a:r>
              <a:rPr lang="fr-FR" dirty="0" smtClean="0">
                <a:latin typeface="Century Gothic" panose="020B0502020202020204" pitchFamily="34" charset="0"/>
              </a:rPr>
              <a:t>Indices Heatmap (</a:t>
            </a:r>
            <a:r>
              <a:rPr lang="fr-FR" dirty="0" err="1" smtClean="0">
                <a:latin typeface="Century Gothic" panose="020B0502020202020204" pitchFamily="34" charset="0"/>
              </a:rPr>
              <a:t>e.g</a:t>
            </a:r>
            <a:r>
              <a:rPr lang="fr-FR" dirty="0">
                <a:latin typeface="Century Gothic" panose="020B0502020202020204" pitchFamily="34" charset="0"/>
              </a:rPr>
              <a:t>. </a:t>
            </a:r>
            <a:r>
              <a:rPr lang="fr-FR" dirty="0" smtClean="0">
                <a:latin typeface="Century Gothic" panose="020B0502020202020204" pitchFamily="34" charset="0"/>
              </a:rPr>
              <a:t>Gender)</a:t>
            </a:r>
            <a:endParaRPr lang="en-AU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1" descr="image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9" y="4764045"/>
            <a:ext cx="394054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3F5AD7F-3461-4B92-BBBC-3EB23B885FA4}"/>
              </a:ext>
            </a:extLst>
          </p:cNvPr>
          <p:cNvSpPr/>
          <p:nvPr/>
        </p:nvSpPr>
        <p:spPr>
          <a:xfrm>
            <a:off x="4450813" y="238708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4279C167-22CC-4FF6-839E-051F3270319B}"/>
              </a:ext>
            </a:extLst>
          </p:cNvPr>
          <p:cNvSpPr/>
          <p:nvPr/>
        </p:nvSpPr>
        <p:spPr>
          <a:xfrm>
            <a:off x="4450813" y="238708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33" y="947044"/>
            <a:ext cx="6030867" cy="95288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379F1F26-B57C-44B2-B5CF-3E98C9B664C2}"/>
              </a:ext>
            </a:extLst>
          </p:cNvPr>
          <p:cNvSpPr/>
          <p:nvPr/>
        </p:nvSpPr>
        <p:spPr>
          <a:xfrm>
            <a:off x="3821297" y="1613763"/>
            <a:ext cx="547503" cy="3098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72000" rtlCol="0" anchor="ctr"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37E46731-B072-496E-B082-9D5D926CD12C}"/>
              </a:ext>
            </a:extLst>
          </p:cNvPr>
          <p:cNvCxnSpPr>
            <a:stCxn id="10" idx="2"/>
          </p:cNvCxnSpPr>
          <p:nvPr/>
        </p:nvCxnSpPr>
        <p:spPr>
          <a:xfrm>
            <a:off x="4095049" y="1923616"/>
            <a:ext cx="70551" cy="4634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58329" y="2286000"/>
            <a:ext cx="3175727" cy="2413514"/>
            <a:chOff x="589963" y="2047151"/>
            <a:chExt cx="3358537" cy="248239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963" y="2047151"/>
              <a:ext cx="3358537" cy="2482397"/>
            </a:xfrm>
            <a:prstGeom prst="rect">
              <a:avLst/>
            </a:prstGeom>
          </p:spPr>
        </p:pic>
        <p:sp>
          <p:nvSpPr>
            <p:cNvPr id="13" name="Rectangle: Rounded Corners 9">
              <a:extLst>
                <a:ext uri="{FF2B5EF4-FFF2-40B4-BE49-F238E27FC236}">
                  <a16:creationId xmlns="" xmlns:a16="http://schemas.microsoft.com/office/drawing/2014/main" id="{379F1F26-B57C-44B2-B5CF-3E98C9B664C2}"/>
                </a:ext>
              </a:extLst>
            </p:cNvPr>
            <p:cNvSpPr/>
            <p:nvPr/>
          </p:nvSpPr>
          <p:spPr>
            <a:xfrm>
              <a:off x="2167466" y="2184400"/>
              <a:ext cx="347133" cy="22606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72000" rtlCol="0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/>
              <a:endParaRPr lang="en-GB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37E46731-B072-496E-B082-9D5D926CD12C}"/>
              </a:ext>
            </a:extLst>
          </p:cNvPr>
          <p:cNvCxnSpPr/>
          <p:nvPr/>
        </p:nvCxnSpPr>
        <p:spPr>
          <a:xfrm flipV="1">
            <a:off x="2243667" y="2713870"/>
            <a:ext cx="1168400" cy="2748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FE2D66D-BF3B-4845-87E8-F70E75B7D506}"/>
              </a:ext>
            </a:extLst>
          </p:cNvPr>
          <p:cNvSpPr txBox="1"/>
          <p:nvPr/>
        </p:nvSpPr>
        <p:spPr>
          <a:xfrm>
            <a:off x="3534056" y="2400432"/>
            <a:ext cx="1647316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400" b="1" dirty="0" smtClean="0">
                <a:latin typeface="Century Gothic" panose="020B0502020202020204" pitchFamily="34" charset="0"/>
              </a:rPr>
              <a:t>‘Male’</a:t>
            </a:r>
            <a:r>
              <a:rPr lang="en-GB" sz="1400" dirty="0">
                <a:latin typeface="Century Gothic" panose="020B0502020202020204" pitchFamily="34" charset="0"/>
              </a:rPr>
              <a:t/>
            </a:r>
            <a:br>
              <a:rPr lang="en-GB" sz="1400" dirty="0">
                <a:latin typeface="Century Gothic" panose="020B0502020202020204" pitchFamily="34" charset="0"/>
              </a:rPr>
            </a:br>
            <a:r>
              <a:rPr lang="en-GB" sz="1400" dirty="0">
                <a:latin typeface="Century Gothic" panose="020B0502020202020204" pitchFamily="34" charset="0"/>
              </a:rPr>
              <a:t>proportion with index of </a:t>
            </a:r>
            <a:r>
              <a:rPr lang="en-GB" sz="1400" b="1" dirty="0" smtClean="0">
                <a:latin typeface="Century Gothic" panose="020B0502020202020204" pitchFamily="34" charset="0"/>
              </a:rPr>
              <a:t>1.76</a:t>
            </a:r>
            <a:endParaRPr lang="en-GB" sz="1400" b="1" dirty="0"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2A365C8-23F3-4640-89F6-2B508C68AF18}"/>
              </a:ext>
            </a:extLst>
          </p:cNvPr>
          <p:cNvSpPr txBox="1"/>
          <p:nvPr/>
        </p:nvSpPr>
        <p:spPr>
          <a:xfrm>
            <a:off x="3534057" y="3615912"/>
            <a:ext cx="20488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latin typeface="Century Gothic" panose="020B0502020202020204" pitchFamily="34" charset="0"/>
              </a:rPr>
              <a:t>5.05% </a:t>
            </a:r>
            <a:r>
              <a:rPr lang="en-GB" sz="1400" dirty="0" smtClean="0">
                <a:latin typeface="Century Gothic" panose="020B0502020202020204" pitchFamily="34" charset="0"/>
              </a:rPr>
              <a:t>of </a:t>
            </a:r>
            <a:r>
              <a:rPr lang="en-GB" sz="1400" dirty="0">
                <a:latin typeface="Century Gothic" panose="020B0502020202020204" pitchFamily="34" charset="0"/>
              </a:rPr>
              <a:t>total </a:t>
            </a:r>
            <a:r>
              <a:rPr lang="en-GB" sz="1400" dirty="0" smtClean="0">
                <a:latin typeface="Century Gothic" panose="020B0502020202020204" pitchFamily="34" charset="0"/>
              </a:rPr>
              <a:t>customers</a:t>
            </a:r>
          </a:p>
          <a:p>
            <a:r>
              <a:rPr lang="en-GB" b="1" dirty="0">
                <a:latin typeface="Century Gothic" panose="020B0502020202020204" pitchFamily="34" charset="0"/>
              </a:rPr>
              <a:t>4</a:t>
            </a:r>
            <a:r>
              <a:rPr lang="en-GB" b="1" dirty="0" smtClean="0">
                <a:latin typeface="Century Gothic" panose="020B0502020202020204" pitchFamily="34" charset="0"/>
              </a:rPr>
              <a:t>% </a:t>
            </a:r>
            <a:r>
              <a:rPr lang="en-GB" dirty="0">
                <a:latin typeface="Century Gothic" panose="020B0502020202020204" pitchFamily="34" charset="0"/>
              </a:rPr>
              <a:t>of total </a:t>
            </a:r>
            <a:r>
              <a:rPr lang="en-GB" dirty="0" smtClean="0">
                <a:latin typeface="Century Gothic" panose="020B0502020202020204" pitchFamily="34" charset="0"/>
              </a:rPr>
              <a:t>Sales</a:t>
            </a:r>
            <a:endParaRPr lang="en-GB" dirty="0">
              <a:latin typeface="Century Gothic" panose="020B05020202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37E46731-B072-496E-B082-9D5D926CD12C}"/>
              </a:ext>
            </a:extLst>
          </p:cNvPr>
          <p:cNvCxnSpPr>
            <a:stCxn id="25" idx="1"/>
          </p:cNvCxnSpPr>
          <p:nvPr/>
        </p:nvCxnSpPr>
        <p:spPr>
          <a:xfrm flipH="1" flipV="1">
            <a:off x="5168696" y="3919175"/>
            <a:ext cx="1738563" cy="3080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1" y="947044"/>
            <a:ext cx="897899" cy="109793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010" y="2137525"/>
            <a:ext cx="950968" cy="9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0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38"/>
          <p:cNvGrpSpPr/>
          <p:nvPr/>
        </p:nvGrpSpPr>
        <p:grpSpPr>
          <a:xfrm>
            <a:off x="149059" y="169331"/>
            <a:ext cx="8796866" cy="4948167"/>
            <a:chOff x="177801" y="169332"/>
            <a:chExt cx="8796866" cy="4948167"/>
          </a:xfrm>
        </p:grpSpPr>
        <p:cxnSp>
          <p:nvCxnSpPr>
            <p:cNvPr id="309" name="Google Shape;309;p38"/>
            <p:cNvCxnSpPr/>
            <p:nvPr/>
          </p:nvCxnSpPr>
          <p:spPr>
            <a:xfrm>
              <a:off x="177801" y="169332"/>
              <a:ext cx="8796866" cy="0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p38"/>
            <p:cNvCxnSpPr/>
            <p:nvPr/>
          </p:nvCxnSpPr>
          <p:spPr>
            <a:xfrm>
              <a:off x="177801" y="169332"/>
              <a:ext cx="0" cy="4809068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p38"/>
            <p:cNvCxnSpPr/>
            <p:nvPr/>
          </p:nvCxnSpPr>
          <p:spPr>
            <a:xfrm>
              <a:off x="8974667" y="169332"/>
              <a:ext cx="0" cy="4809068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p38"/>
            <p:cNvCxnSpPr/>
            <p:nvPr/>
          </p:nvCxnSpPr>
          <p:spPr>
            <a:xfrm>
              <a:off x="177801" y="4978400"/>
              <a:ext cx="5687120" cy="2117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p38"/>
            <p:cNvCxnSpPr/>
            <p:nvPr/>
          </p:nvCxnSpPr>
          <p:spPr>
            <a:xfrm rot="10800000">
              <a:off x="8636001" y="4980517"/>
              <a:ext cx="338666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314" name="Google Shape;314;p38" descr="Good-Things_Lockup_REV.png"/>
            <p:cNvPicPr preferRelativeResize="0"/>
            <p:nvPr/>
          </p:nvPicPr>
          <p:blipFill rotWithShape="1">
            <a:blip r:embed="rId4">
              <a:alphaModFix/>
            </a:blip>
            <a:srcRect l="8339" t="42140" r="8607" b="42386"/>
            <a:stretch/>
          </p:blipFill>
          <p:spPr>
            <a:xfrm>
              <a:off x="5929132" y="4765618"/>
              <a:ext cx="2672795" cy="3518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5" name="Google Shape;315;p38"/>
          <p:cNvSpPr/>
          <p:nvPr/>
        </p:nvSpPr>
        <p:spPr>
          <a:xfrm>
            <a:off x="511033" y="611784"/>
            <a:ext cx="4173305" cy="391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</a:pPr>
            <a:endParaRPr sz="3600" b="1" i="0" u="none" strike="noStrike" cap="none">
              <a:solidFill>
                <a:srgbClr val="FF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None/>
            </a:pPr>
            <a:endParaRPr sz="2400" b="1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316" name="Google Shape;316;p38"/>
          <p:cNvCxnSpPr/>
          <p:nvPr/>
        </p:nvCxnSpPr>
        <p:spPr>
          <a:xfrm>
            <a:off x="744713" y="1393977"/>
            <a:ext cx="371102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7" name="Google Shape;317;p38"/>
          <p:cNvSpPr/>
          <p:nvPr/>
        </p:nvSpPr>
        <p:spPr>
          <a:xfrm>
            <a:off x="1517131" y="712536"/>
            <a:ext cx="207140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Overview</a:t>
            </a:r>
            <a:endParaRPr sz="32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8" name="Google Shape;318;p38"/>
          <p:cNvCxnSpPr/>
          <p:nvPr/>
        </p:nvCxnSpPr>
        <p:spPr>
          <a:xfrm>
            <a:off x="741138" y="4332189"/>
            <a:ext cx="371459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9" name="Google Shape;319;p38"/>
          <p:cNvSpPr/>
          <p:nvPr/>
        </p:nvSpPr>
        <p:spPr>
          <a:xfrm>
            <a:off x="744713" y="1527327"/>
            <a:ext cx="3943200" cy="22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Char char="●"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Objectives</a:t>
            </a:r>
            <a:endParaRPr sz="14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Char char="●"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Segmentation Approach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Char char="●"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Segments and Insights</a:t>
            </a:r>
            <a:endParaRPr sz="14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Char char="●"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Recommendation</a:t>
            </a:r>
            <a:endParaRPr lang="en-US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Char char="●"/>
            </a:pPr>
            <a:endParaRPr lang="en-US" sz="14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entury Gothic"/>
              <a:buChar char="●"/>
            </a:pPr>
            <a:r>
              <a:rPr lang="en-US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Q&amp;A</a:t>
            </a:r>
            <a:endParaRPr lang="en-US" sz="1400" b="0" i="0" u="none" strike="noStrike" cap="none" dirty="0" smtClean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72" y="151369"/>
            <a:ext cx="7385663" cy="578093"/>
          </a:xfrm>
        </p:spPr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Profiling </a:t>
            </a:r>
            <a:r>
              <a:rPr lang="en-US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dirty="0" smtClean="0">
                <a:latin typeface="Century Gothic" panose="020B0502020202020204" pitchFamily="34" charset="0"/>
              </a:rPr>
              <a:t>Indices Heatmap (</a:t>
            </a:r>
            <a:r>
              <a:rPr lang="fr-FR" dirty="0" err="1" smtClean="0">
                <a:latin typeface="Century Gothic" panose="020B0502020202020204" pitchFamily="34" charset="0"/>
              </a:rPr>
              <a:t>e.g</a:t>
            </a:r>
            <a:r>
              <a:rPr lang="fr-FR" dirty="0">
                <a:latin typeface="Century Gothic" panose="020B0502020202020204" pitchFamily="34" charset="0"/>
              </a:rPr>
              <a:t>. </a:t>
            </a:r>
            <a:r>
              <a:rPr lang="fr-FR" dirty="0" smtClean="0">
                <a:latin typeface="Century Gothic" panose="020B0502020202020204" pitchFamily="34" charset="0"/>
              </a:rPr>
              <a:t>Affluence)</a:t>
            </a:r>
            <a:endParaRPr lang="en-AU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9" y="4764045"/>
            <a:ext cx="394054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3F5AD7F-3461-4B92-BBBC-3EB23B885FA4}"/>
              </a:ext>
            </a:extLst>
          </p:cNvPr>
          <p:cNvSpPr/>
          <p:nvPr/>
        </p:nvSpPr>
        <p:spPr>
          <a:xfrm>
            <a:off x="4450813" y="238708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4279C167-22CC-4FF6-839E-051F3270319B}"/>
              </a:ext>
            </a:extLst>
          </p:cNvPr>
          <p:cNvSpPr/>
          <p:nvPr/>
        </p:nvSpPr>
        <p:spPr>
          <a:xfrm>
            <a:off x="4450813" y="238708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1" y="917595"/>
            <a:ext cx="6798734" cy="128135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379F1F26-B57C-44B2-B5CF-3E98C9B664C2}"/>
              </a:ext>
            </a:extLst>
          </p:cNvPr>
          <p:cNvSpPr/>
          <p:nvPr/>
        </p:nvSpPr>
        <p:spPr>
          <a:xfrm>
            <a:off x="4879630" y="1558275"/>
            <a:ext cx="640637" cy="372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72000" rtlCol="0" anchor="ctr"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endParaRPr lang="en-GB"/>
          </a:p>
        </p:txBody>
      </p:sp>
      <p:sp>
        <p:nvSpPr>
          <p:cNvPr id="12" name="Rectangle: Rounded Corners 9">
            <a:extLst>
              <a:ext uri="{FF2B5EF4-FFF2-40B4-BE49-F238E27FC236}">
                <a16:creationId xmlns="" xmlns:a16="http://schemas.microsoft.com/office/drawing/2014/main" id="{379F1F26-B57C-44B2-B5CF-3E98C9B664C2}"/>
              </a:ext>
            </a:extLst>
          </p:cNvPr>
          <p:cNvSpPr/>
          <p:nvPr/>
        </p:nvSpPr>
        <p:spPr>
          <a:xfrm>
            <a:off x="3782400" y="917593"/>
            <a:ext cx="1179067" cy="6406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72000" rtlCol="0" anchor="ctr"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endParaRPr lang="en-GB"/>
          </a:p>
        </p:txBody>
      </p:sp>
      <p:sp>
        <p:nvSpPr>
          <p:cNvPr id="14" name="Rectangle: Rounded Corners 9">
            <a:extLst>
              <a:ext uri="{FF2B5EF4-FFF2-40B4-BE49-F238E27FC236}">
                <a16:creationId xmlns="" xmlns:a16="http://schemas.microsoft.com/office/drawing/2014/main" id="{379F1F26-B57C-44B2-B5CF-3E98C9B664C2}"/>
              </a:ext>
            </a:extLst>
          </p:cNvPr>
          <p:cNvSpPr/>
          <p:nvPr/>
        </p:nvSpPr>
        <p:spPr>
          <a:xfrm>
            <a:off x="5462592" y="917594"/>
            <a:ext cx="548742" cy="6406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72000" rtlCol="0" anchor="ctr"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endParaRPr lang="en-GB"/>
          </a:p>
        </p:txBody>
      </p:sp>
      <p:sp>
        <p:nvSpPr>
          <p:cNvPr id="15" name="Rectangle: Rounded Corners 9">
            <a:extLst>
              <a:ext uri="{FF2B5EF4-FFF2-40B4-BE49-F238E27FC236}">
                <a16:creationId xmlns="" xmlns:a16="http://schemas.microsoft.com/office/drawing/2014/main" id="{379F1F26-B57C-44B2-B5CF-3E98C9B664C2}"/>
              </a:ext>
            </a:extLst>
          </p:cNvPr>
          <p:cNvSpPr/>
          <p:nvPr/>
        </p:nvSpPr>
        <p:spPr>
          <a:xfrm>
            <a:off x="6071839" y="917593"/>
            <a:ext cx="620266" cy="6406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72000" rtlCol="0" anchor="ctr"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37E46731-B072-496E-B082-9D5D926CD12C}"/>
              </a:ext>
            </a:extLst>
          </p:cNvPr>
          <p:cNvCxnSpPr/>
          <p:nvPr/>
        </p:nvCxnSpPr>
        <p:spPr>
          <a:xfrm>
            <a:off x="5462592" y="1971544"/>
            <a:ext cx="1433718" cy="5339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37E46731-B072-496E-B082-9D5D926CD12C}"/>
              </a:ext>
            </a:extLst>
          </p:cNvPr>
          <p:cNvCxnSpPr/>
          <p:nvPr/>
        </p:nvCxnSpPr>
        <p:spPr>
          <a:xfrm flipH="1">
            <a:off x="3834476" y="1422400"/>
            <a:ext cx="1567613" cy="10831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11" y="3543368"/>
            <a:ext cx="1625192" cy="11227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94" y="3554602"/>
            <a:ext cx="1524000" cy="10130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36" y="2387084"/>
            <a:ext cx="1010797" cy="105291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52" y="3456082"/>
            <a:ext cx="1081655" cy="121005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1" y="2293616"/>
            <a:ext cx="1071036" cy="116246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FE2D66D-BF3B-4845-87E8-F70E75B7D506}"/>
              </a:ext>
            </a:extLst>
          </p:cNvPr>
          <p:cNvSpPr txBox="1"/>
          <p:nvPr/>
        </p:nvSpPr>
        <p:spPr>
          <a:xfrm>
            <a:off x="2340255" y="2505517"/>
            <a:ext cx="387427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400" b="1" dirty="0" smtClean="0">
                <a:latin typeface="Century Gothic" panose="020B0502020202020204" pitchFamily="34" charset="0"/>
              </a:rPr>
              <a:t>High Affluence </a:t>
            </a:r>
            <a:r>
              <a:rPr lang="en-GB" sz="1400" dirty="0">
                <a:latin typeface="Century Gothic" panose="020B0502020202020204" pitchFamily="34" charset="0"/>
              </a:rPr>
              <a:t/>
            </a:r>
            <a:br>
              <a:rPr lang="en-GB" sz="1400" dirty="0">
                <a:latin typeface="Century Gothic" panose="020B0502020202020204" pitchFamily="34" charset="0"/>
              </a:rPr>
            </a:br>
            <a:r>
              <a:rPr lang="en-GB" dirty="0">
                <a:latin typeface="Century Gothic" panose="020B0502020202020204" pitchFamily="34" charset="0"/>
              </a:rPr>
              <a:t>Cluster 7 </a:t>
            </a:r>
            <a:r>
              <a:rPr lang="en-GB" dirty="0" smtClean="0">
                <a:latin typeface="Century Gothic" panose="020B0502020202020204" pitchFamily="34" charset="0"/>
              </a:rPr>
              <a:t>- 27.21% customer proportion</a:t>
            </a:r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 smtClean="0">
                <a:latin typeface="Century Gothic" panose="020B0502020202020204" pitchFamily="34" charset="0"/>
              </a:rPr>
              <a:t>Cluster </a:t>
            </a:r>
            <a:r>
              <a:rPr lang="en-GB" dirty="0">
                <a:latin typeface="Century Gothic" panose="020B0502020202020204" pitchFamily="34" charset="0"/>
              </a:rPr>
              <a:t>8 </a:t>
            </a:r>
            <a:r>
              <a:rPr lang="en-GB" dirty="0" smtClean="0">
                <a:latin typeface="Century Gothic" panose="020B0502020202020204" pitchFamily="34" charset="0"/>
              </a:rPr>
              <a:t>- </a:t>
            </a:r>
            <a:r>
              <a:rPr lang="en-GB" dirty="0">
                <a:latin typeface="Century Gothic" panose="020B0502020202020204" pitchFamily="34" charset="0"/>
              </a:rPr>
              <a:t>19.47</a:t>
            </a:r>
            <a:r>
              <a:rPr lang="en-GB" dirty="0" smtClean="0">
                <a:latin typeface="Century Gothic" panose="020B0502020202020204" pitchFamily="34" charset="0"/>
              </a:rPr>
              <a:t>% </a:t>
            </a:r>
            <a:r>
              <a:rPr lang="en-GB" dirty="0">
                <a:latin typeface="Century Gothic" panose="020B0502020202020204" pitchFamily="34" charset="0"/>
              </a:rPr>
              <a:t>customer proportion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FE2D66D-BF3B-4845-87E8-F70E75B7D506}"/>
              </a:ext>
            </a:extLst>
          </p:cNvPr>
          <p:cNvSpPr txBox="1"/>
          <p:nvPr/>
        </p:nvSpPr>
        <p:spPr>
          <a:xfrm>
            <a:off x="6568107" y="2612221"/>
            <a:ext cx="2407192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b="1" dirty="0" smtClean="0">
                <a:latin typeface="Century Gothic" panose="020B0502020202020204" pitchFamily="34" charset="0"/>
              </a:rPr>
              <a:t>Low Affluence </a:t>
            </a:r>
            <a:r>
              <a:rPr lang="en-GB" sz="1400" dirty="0">
                <a:latin typeface="Century Gothic" panose="020B0502020202020204" pitchFamily="34" charset="0"/>
              </a:rPr>
              <a:t/>
            </a:r>
            <a:br>
              <a:rPr lang="en-GB" sz="1400" dirty="0">
                <a:latin typeface="Century Gothic" panose="020B0502020202020204" pitchFamily="34" charset="0"/>
              </a:rPr>
            </a:br>
            <a:r>
              <a:rPr lang="en-GB" dirty="0" smtClean="0">
                <a:latin typeface="Century Gothic" panose="020B0502020202020204" pitchFamily="34" charset="0"/>
              </a:rPr>
              <a:t>But they can buy premium formula. WHY?</a:t>
            </a:r>
            <a:endParaRPr lang="en-GB" sz="1400" b="1" dirty="0">
              <a:latin typeface="Century Gothic" panose="020B0502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FE2D66D-BF3B-4845-87E8-F70E75B7D506}"/>
              </a:ext>
            </a:extLst>
          </p:cNvPr>
          <p:cNvSpPr txBox="1"/>
          <p:nvPr/>
        </p:nvSpPr>
        <p:spPr>
          <a:xfrm>
            <a:off x="4074195" y="3244181"/>
            <a:ext cx="2766872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dirty="0" smtClean="0">
                <a:latin typeface="Century Gothic" panose="020B0502020202020204" pitchFamily="34" charset="0"/>
              </a:rPr>
              <a:t>Premium brand formula</a:t>
            </a:r>
          </a:p>
          <a:p>
            <a:r>
              <a:rPr lang="en-GB" dirty="0" smtClean="0">
                <a:latin typeface="Century Gothic" panose="020B0502020202020204" pitchFamily="34" charset="0"/>
              </a:rPr>
              <a:t>Premium snacks and meals</a:t>
            </a:r>
          </a:p>
          <a:p>
            <a:r>
              <a:rPr lang="en-GB" dirty="0" smtClean="0">
                <a:latin typeface="Century Gothic" panose="020B0502020202020204" pitchFamily="34" charset="0"/>
              </a:rPr>
              <a:t>Organic baby food</a:t>
            </a:r>
          </a:p>
          <a:p>
            <a:r>
              <a:rPr lang="en-GB" dirty="0" smtClean="0">
                <a:latin typeface="Century Gothic" panose="020B0502020202020204" pitchFamily="34" charset="0"/>
              </a:rPr>
              <a:t>Huggies Nappies</a:t>
            </a:r>
          </a:p>
          <a:p>
            <a:r>
              <a:rPr lang="en-GB" dirty="0" smtClean="0">
                <a:latin typeface="Century Gothic" panose="020B0502020202020204" pitchFamily="34" charset="0"/>
              </a:rPr>
              <a:t>Huggies Accessories</a:t>
            </a:r>
            <a:endParaRPr lang="en-GB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3" y="151372"/>
            <a:ext cx="8517467" cy="578093"/>
          </a:xfrm>
        </p:spPr>
        <p:txBody>
          <a:bodyPr/>
          <a:lstStyle/>
          <a:p>
            <a:r>
              <a:rPr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Profiling </a:t>
            </a:r>
            <a:r>
              <a:rPr lang="fr-FR" dirty="0" smtClean="0">
                <a:latin typeface="Century Gothic" panose="020B0502020202020204" pitchFamily="34" charset="0"/>
              </a:rPr>
              <a:t>Indices Heatmap (</a:t>
            </a:r>
            <a:r>
              <a:rPr lang="fr-FR" dirty="0" err="1" smtClean="0">
                <a:latin typeface="Century Gothic" panose="020B0502020202020204" pitchFamily="34" charset="0"/>
              </a:rPr>
              <a:t>e.g</a:t>
            </a:r>
            <a:r>
              <a:rPr lang="fr-FR" dirty="0">
                <a:latin typeface="Century Gothic" panose="020B0502020202020204" pitchFamily="34" charset="0"/>
              </a:rPr>
              <a:t>. </a:t>
            </a:r>
            <a:r>
              <a:rPr lang="fr-FR" dirty="0" err="1">
                <a:latin typeface="Century Gothic" panose="020B0502020202020204" pitchFamily="34" charset="0"/>
              </a:rPr>
              <a:t>Low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Level</a:t>
            </a:r>
            <a:r>
              <a:rPr lang="fr-FR" dirty="0">
                <a:latin typeface="Century Gothic" panose="020B0502020202020204" pitchFamily="34" charset="0"/>
              </a:rPr>
              <a:t> Life Stage</a:t>
            </a:r>
            <a:r>
              <a:rPr lang="fr-FR" dirty="0" smtClean="0">
                <a:latin typeface="Century Gothic" panose="020B0502020202020204" pitchFamily="34" charset="0"/>
              </a:rPr>
              <a:t>)</a:t>
            </a:r>
            <a:endParaRPr lang="en-AU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9" y="4764045"/>
            <a:ext cx="394054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3F5AD7F-3461-4B92-BBBC-3EB23B885FA4}"/>
              </a:ext>
            </a:extLst>
          </p:cNvPr>
          <p:cNvSpPr/>
          <p:nvPr/>
        </p:nvSpPr>
        <p:spPr>
          <a:xfrm>
            <a:off x="4450813" y="238708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4279C167-22CC-4FF6-839E-051F3270319B}"/>
              </a:ext>
            </a:extLst>
          </p:cNvPr>
          <p:cNvSpPr/>
          <p:nvPr/>
        </p:nvSpPr>
        <p:spPr>
          <a:xfrm>
            <a:off x="4450813" y="238708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  <p:grpSp>
        <p:nvGrpSpPr>
          <p:cNvPr id="18" name="Group 17"/>
          <p:cNvGrpSpPr/>
          <p:nvPr/>
        </p:nvGrpSpPr>
        <p:grpSpPr>
          <a:xfrm>
            <a:off x="321733" y="1037163"/>
            <a:ext cx="5465997" cy="3438505"/>
            <a:chOff x="392936" y="917595"/>
            <a:chExt cx="6289798" cy="365184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936" y="943392"/>
              <a:ext cx="6289797" cy="3626047"/>
            </a:xfrm>
            <a:prstGeom prst="rect">
              <a:avLst/>
            </a:prstGeom>
          </p:spPr>
        </p:pic>
        <p:sp>
          <p:nvSpPr>
            <p:cNvPr id="11" name="Rectangle: Rounded Corners 9">
              <a:extLst>
                <a:ext uri="{FF2B5EF4-FFF2-40B4-BE49-F238E27FC236}">
                  <a16:creationId xmlns="" xmlns:a16="http://schemas.microsoft.com/office/drawing/2014/main" id="{379F1F26-B57C-44B2-B5CF-3E98C9B664C2}"/>
                </a:ext>
              </a:extLst>
            </p:cNvPr>
            <p:cNvSpPr/>
            <p:nvPr/>
          </p:nvSpPr>
          <p:spPr>
            <a:xfrm>
              <a:off x="4408055" y="917595"/>
              <a:ext cx="511078" cy="296013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72000" rtlCol="0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/>
              <a:endParaRPr lang="en-GB"/>
            </a:p>
          </p:txBody>
        </p:sp>
        <p:sp>
          <p:nvSpPr>
            <p:cNvPr id="12" name="Rectangle: Rounded Corners 9">
              <a:extLst>
                <a:ext uri="{FF2B5EF4-FFF2-40B4-BE49-F238E27FC236}">
                  <a16:creationId xmlns="" xmlns:a16="http://schemas.microsoft.com/office/drawing/2014/main" id="{379F1F26-B57C-44B2-B5CF-3E98C9B664C2}"/>
                </a:ext>
              </a:extLst>
            </p:cNvPr>
            <p:cNvSpPr/>
            <p:nvPr/>
          </p:nvSpPr>
          <p:spPr>
            <a:xfrm>
              <a:off x="5725059" y="2571750"/>
              <a:ext cx="497942" cy="199768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72000" rtlCol="0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/>
              <a:endParaRPr lang="en-GB"/>
            </a:p>
          </p:txBody>
        </p:sp>
        <p:sp>
          <p:nvSpPr>
            <p:cNvPr id="13" name="Rectangle: Rounded Corners 9">
              <a:extLst>
                <a:ext uri="{FF2B5EF4-FFF2-40B4-BE49-F238E27FC236}">
                  <a16:creationId xmlns="" xmlns:a16="http://schemas.microsoft.com/office/drawing/2014/main" id="{379F1F26-B57C-44B2-B5CF-3E98C9B664C2}"/>
                </a:ext>
              </a:extLst>
            </p:cNvPr>
            <p:cNvSpPr/>
            <p:nvPr/>
          </p:nvSpPr>
          <p:spPr>
            <a:xfrm>
              <a:off x="6174856" y="2118930"/>
              <a:ext cx="507878" cy="200430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72000" rtlCol="0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/>
              <a:endParaRPr lang="en-GB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389" y="2344452"/>
            <a:ext cx="698051" cy="11184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60" y="2724575"/>
            <a:ext cx="1166811" cy="8151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23" y="3570629"/>
            <a:ext cx="951288" cy="11437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211" y="2724575"/>
            <a:ext cx="1462129" cy="7491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52" y="3652001"/>
            <a:ext cx="1335391" cy="10170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131" y="3434715"/>
            <a:ext cx="698357" cy="123430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37E46731-B072-496E-B082-9D5D926CD12C}"/>
              </a:ext>
            </a:extLst>
          </p:cNvPr>
          <p:cNvCxnSpPr/>
          <p:nvPr/>
        </p:nvCxnSpPr>
        <p:spPr>
          <a:xfrm flipV="1">
            <a:off x="5787729" y="2344453"/>
            <a:ext cx="748539" cy="2502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37E46731-B072-496E-B082-9D5D926CD12C}"/>
              </a:ext>
            </a:extLst>
          </p:cNvPr>
          <p:cNvCxnSpPr/>
          <p:nvPr/>
        </p:nvCxnSpPr>
        <p:spPr>
          <a:xfrm flipV="1">
            <a:off x="4255115" y="1392000"/>
            <a:ext cx="2052552" cy="1608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2A365C8-23F3-4640-89F6-2B508C68AF18}"/>
              </a:ext>
            </a:extLst>
          </p:cNvPr>
          <p:cNvSpPr txBox="1"/>
          <p:nvPr/>
        </p:nvSpPr>
        <p:spPr>
          <a:xfrm>
            <a:off x="6568192" y="2112200"/>
            <a:ext cx="1952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latin typeface="Century Gothic" panose="020B0502020202020204" pitchFamily="34" charset="0"/>
              </a:rPr>
              <a:t>Middle-Age Family</a:t>
            </a:r>
          </a:p>
          <a:p>
            <a:r>
              <a:rPr lang="en-GB" b="1" dirty="0" smtClean="0">
                <a:latin typeface="Century Gothic" panose="020B0502020202020204" pitchFamily="34" charset="0"/>
              </a:rPr>
              <a:t>Older Family</a:t>
            </a:r>
            <a:endParaRPr lang="en-GB" sz="1400" dirty="0"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2A365C8-23F3-4640-89F6-2B508C68AF18}"/>
              </a:ext>
            </a:extLst>
          </p:cNvPr>
          <p:cNvSpPr txBox="1"/>
          <p:nvPr/>
        </p:nvSpPr>
        <p:spPr>
          <a:xfrm>
            <a:off x="6427567" y="1089472"/>
            <a:ext cx="2293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latin typeface="Century Gothic" panose="020B0502020202020204" pitchFamily="34" charset="0"/>
              </a:rPr>
              <a:t>Young Single</a:t>
            </a:r>
          </a:p>
          <a:p>
            <a:r>
              <a:rPr lang="en-GB" b="1" dirty="0" smtClean="0">
                <a:latin typeface="Century Gothic" panose="020B0502020202020204" pitchFamily="34" charset="0"/>
              </a:rPr>
              <a:t>Young Couple &amp; no kids</a:t>
            </a:r>
          </a:p>
          <a:p>
            <a:r>
              <a:rPr lang="en-GB" sz="1400" b="1" dirty="0" smtClean="0">
                <a:latin typeface="Century Gothic" panose="020B0502020202020204" pitchFamily="34" charset="0"/>
              </a:rPr>
              <a:t>Older Family</a:t>
            </a:r>
            <a:endParaRPr lang="en-GB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37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 txBox="1">
            <a:spLocks noGrp="1"/>
          </p:cNvSpPr>
          <p:nvPr>
            <p:ph type="title"/>
          </p:nvPr>
        </p:nvSpPr>
        <p:spPr>
          <a:xfrm>
            <a:off x="592666" y="151372"/>
            <a:ext cx="6790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entury Gothic"/>
              <a:buNone/>
            </a:pPr>
            <a:r>
              <a:rPr lang="en-US" sz="2500" b="1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Profiling Overview</a:t>
            </a:r>
            <a:endParaRPr sz="2500" b="1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45" y="1070811"/>
            <a:ext cx="8783047" cy="33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Customer Segmentation - Infographics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496" y="1187550"/>
            <a:ext cx="5429797" cy="284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726" y="1177716"/>
            <a:ext cx="3731292" cy="291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5855" y="2367892"/>
            <a:ext cx="515164" cy="69250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en-US" altLang="zh-CN" sz="450" b="1" dirty="0" smtClean="0">
                <a:latin typeface="Arial Narrow" charset="0"/>
                <a:ea typeface="Arial Narrow" charset="0"/>
                <a:cs typeface="Arial Narrow" charset="0"/>
              </a:rPr>
              <a:t>20-29, 60-69</a:t>
            </a:r>
            <a:endParaRPr lang="en-US" sz="45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76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>
            <a:spLocks noGrp="1"/>
          </p:cNvSpPr>
          <p:nvPr>
            <p:ph type="title"/>
          </p:nvPr>
        </p:nvSpPr>
        <p:spPr>
          <a:xfrm>
            <a:off x="592666" y="151372"/>
            <a:ext cx="6790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entury Gothic"/>
              <a:buNone/>
            </a:pPr>
            <a:r>
              <a:rPr lang="en-US" sz="2500" b="1" i="0" u="none" strike="noStrike" cap="none" dirty="0" smtClea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Recommendations</a:t>
            </a:r>
            <a:endParaRPr sz="2500" b="1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" name="Google Shape;332;p40"/>
          <p:cNvSpPr txBox="1">
            <a:spLocks noGrp="1"/>
          </p:cNvSpPr>
          <p:nvPr>
            <p:ph type="body" idx="3"/>
          </p:nvPr>
        </p:nvSpPr>
        <p:spPr>
          <a:xfrm>
            <a:off x="592665" y="924374"/>
            <a:ext cx="7882467" cy="726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 smtClean="0"/>
              <a:t>Increase baby products sales</a:t>
            </a:r>
            <a:r>
              <a:rPr lang="en-US" dirty="0"/>
              <a:t>, </a:t>
            </a:r>
            <a:r>
              <a:rPr lang="en-US" dirty="0" smtClean="0"/>
              <a:t>gain </a:t>
            </a:r>
            <a:r>
              <a:rPr lang="en-US" dirty="0"/>
              <a:t>higher </a:t>
            </a:r>
            <a:r>
              <a:rPr lang="en-US" dirty="0" smtClean="0"/>
              <a:t>margins.</a:t>
            </a:r>
          </a:p>
          <a:p>
            <a:pPr marL="0" lvl="0" indent="0">
              <a:spcBef>
                <a:spcPts val="0"/>
              </a:spcBef>
            </a:pPr>
            <a:r>
              <a:rPr lang="en-US" dirty="0" smtClean="0"/>
              <a:t>Build trusted-value position, enhance customer satisfaction</a:t>
            </a:r>
            <a:endParaRPr sz="2000" b="0" i="0" u="none" strike="noStrike" cap="none" dirty="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Google Shape;333;p40"/>
          <p:cNvSpPr txBox="1"/>
          <p:nvPr/>
        </p:nvSpPr>
        <p:spPr>
          <a:xfrm>
            <a:off x="592665" y="1659634"/>
            <a:ext cx="7652586" cy="2820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Strategy 1: 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Customization Communication</a:t>
            </a:r>
          </a:p>
          <a:p>
            <a:pPr marL="285750" lvl="0" indent="-285750">
              <a:lnSpc>
                <a:spcPct val="150000"/>
              </a:lnSpc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Rationale: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Customizing communication with target customers 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enables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attain a closer 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relationship.</a:t>
            </a:r>
          </a:p>
          <a:p>
            <a:pPr marL="285750" lvl="0" indent="-285750">
              <a:lnSpc>
                <a:spcPct val="150000"/>
              </a:lnSpc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Tactics:  (New Mums)</a:t>
            </a:r>
          </a:p>
          <a:p>
            <a:pPr marL="285750" lvl="5" indent="-285750">
              <a:lnSpc>
                <a:spcPct val="150000"/>
              </a:lnSpc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Customization e-mails and promotion: Addressing names, Booklet of Parenting Newborns, Pop-up Top-Purchased Products</a:t>
            </a:r>
          </a:p>
        </p:txBody>
      </p:sp>
    </p:spTree>
    <p:extLst>
      <p:ext uri="{BB962C8B-B14F-4D97-AF65-F5344CB8AC3E}">
        <p14:creationId xmlns:p14="http://schemas.microsoft.com/office/powerpoint/2010/main" val="163443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>
            <a:spLocks noGrp="1"/>
          </p:cNvSpPr>
          <p:nvPr>
            <p:ph type="title"/>
          </p:nvPr>
        </p:nvSpPr>
        <p:spPr>
          <a:xfrm>
            <a:off x="592666" y="151372"/>
            <a:ext cx="6790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entury Gothic"/>
              <a:buNone/>
            </a:pPr>
            <a:r>
              <a:rPr lang="en-US" sz="2500" b="1" i="0" u="none" strike="noStrike" cap="none" dirty="0" smtClea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Recommendations</a:t>
            </a:r>
            <a:endParaRPr sz="2500" b="1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Google Shape;333;p40"/>
          <p:cNvSpPr txBox="1"/>
          <p:nvPr/>
        </p:nvSpPr>
        <p:spPr>
          <a:xfrm>
            <a:off x="700954" y="872649"/>
            <a:ext cx="8162498" cy="176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Strategy </a:t>
            </a:r>
            <a:r>
              <a:rPr lang="en-US" altLang="zh-CN" sz="1800" b="1" dirty="0" smtClean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:  Online Baby Product 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Sales</a:t>
            </a:r>
          </a:p>
          <a:p>
            <a:pPr marL="285750" lvl="0" indent="-285750">
              <a:lnSpc>
                <a:spcPct val="150000"/>
              </a:lnSpc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Rationale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O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nline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channel is gaining across buyers all over the world and it is expected to rise at a higher pace over the forecast period </a:t>
            </a:r>
            <a:endParaRPr lang="en-US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lnSpc>
                <a:spcPct val="150000"/>
              </a:lnSpc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Tactics: Free Same-Day 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Delivery 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(Fine Mum); Direct Selling Worldwide (Daigou)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539" y="2971719"/>
            <a:ext cx="1676913" cy="1636436"/>
          </a:xfrm>
          <a:prstGeom prst="rect">
            <a:avLst/>
          </a:prstGeom>
        </p:spPr>
      </p:pic>
      <p:sp>
        <p:nvSpPr>
          <p:cNvPr id="7" name="Google Shape;333;p40"/>
          <p:cNvSpPr txBox="1"/>
          <p:nvPr/>
        </p:nvSpPr>
        <p:spPr>
          <a:xfrm>
            <a:off x="700954" y="2550124"/>
            <a:ext cx="6681912" cy="1721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Strategy 3: 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Private Label 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Products</a:t>
            </a:r>
          </a:p>
          <a:p>
            <a:pPr marL="285750" lvl="0" indent="-285750">
              <a:lnSpc>
                <a:spcPct val="150000"/>
              </a:lnSpc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Rationale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altLang="zh-C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Private label products imply lower prices for customers and higher margins for </a:t>
            </a:r>
            <a:r>
              <a:rPr lang="en-US" altLang="zh-C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retailers</a:t>
            </a:r>
          </a:p>
          <a:p>
            <a:pPr marL="285750" lvl="0" indent="-285750">
              <a:lnSpc>
                <a:spcPct val="150000"/>
              </a:lnSpc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Tactics: New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products development (Coles Loyalists)</a:t>
            </a:r>
          </a:p>
          <a:p>
            <a:pPr marL="285750" lvl="0" indent="-285750">
              <a:lnSpc>
                <a:spcPct val="150000"/>
              </a:lnSpc>
              <a:buClr>
                <a:srgbClr val="FF0000"/>
              </a:buClr>
              <a:buSzPts val="1800"/>
              <a:buFont typeface="Arial"/>
              <a:buChar char="•"/>
            </a:pPr>
            <a:r>
              <a:rPr lang="mr-I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Coles Baby Food and Formula</a:t>
            </a:r>
          </a:p>
        </p:txBody>
      </p:sp>
    </p:spTree>
    <p:extLst>
      <p:ext uri="{BB962C8B-B14F-4D97-AF65-F5344CB8AC3E}">
        <p14:creationId xmlns:p14="http://schemas.microsoft.com/office/powerpoint/2010/main" val="14053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3"/>
          <p:cNvSpPr txBox="1">
            <a:spLocks noGrp="1"/>
          </p:cNvSpPr>
          <p:nvPr>
            <p:ph type="body" idx="1"/>
          </p:nvPr>
        </p:nvSpPr>
        <p:spPr>
          <a:xfrm>
            <a:off x="592666" y="1441420"/>
            <a:ext cx="79587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D092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7" name="Google Shape;547;p63"/>
          <p:cNvSpPr txBox="1">
            <a:spLocks noGrp="1"/>
          </p:cNvSpPr>
          <p:nvPr>
            <p:ph type="title"/>
          </p:nvPr>
        </p:nvSpPr>
        <p:spPr>
          <a:xfrm>
            <a:off x="592666" y="151372"/>
            <a:ext cx="6790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entury Gothic"/>
              <a:buNone/>
            </a:pPr>
            <a:endParaRPr sz="25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8" name="Google Shape;548;p63"/>
          <p:cNvSpPr txBox="1">
            <a:spLocks noGrp="1"/>
          </p:cNvSpPr>
          <p:nvPr>
            <p:ph type="body" idx="3"/>
          </p:nvPr>
        </p:nvSpPr>
        <p:spPr>
          <a:xfrm>
            <a:off x="592666" y="831239"/>
            <a:ext cx="33336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9" name="Google Shape;549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07" y="80052"/>
            <a:ext cx="9365576" cy="47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3"/>
          <p:cNvSpPr txBox="1">
            <a:spLocks noGrp="1"/>
          </p:cNvSpPr>
          <p:nvPr>
            <p:ph type="body" idx="2"/>
          </p:nvPr>
        </p:nvSpPr>
        <p:spPr>
          <a:xfrm>
            <a:off x="1725300" y="2151912"/>
            <a:ext cx="48258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5400" b="1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D1C24"/>
              </a:buClr>
              <a:buSzPts val="1800"/>
              <a:buFont typeface="Arial"/>
              <a:buNone/>
            </a:pPr>
            <a:endParaRPr sz="1500" b="0" i="0" u="none" strike="noStrike" cap="none">
              <a:solidFill>
                <a:srgbClr val="5051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>
            <a:spLocks noGrp="1"/>
          </p:cNvSpPr>
          <p:nvPr>
            <p:ph type="title"/>
          </p:nvPr>
        </p:nvSpPr>
        <p:spPr>
          <a:xfrm>
            <a:off x="590536" y="151372"/>
            <a:ext cx="6790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entury Gothic"/>
              <a:buNone/>
            </a:pPr>
            <a:r>
              <a:rPr lang="en-US" sz="2500" b="1" i="0" u="none" strike="noStrike" cap="none" dirty="0" smtClea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 &amp; Obje</a:t>
            </a:r>
            <a:r>
              <a:rPr lang="en-US" dirty="0" smtClean="0"/>
              <a:t>ctive </a:t>
            </a:r>
            <a:endParaRPr sz="2500" b="1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p39"/>
          <p:cNvSpPr txBox="1">
            <a:spLocks noGrp="1"/>
          </p:cNvSpPr>
          <p:nvPr>
            <p:ph type="body" idx="4"/>
          </p:nvPr>
        </p:nvSpPr>
        <p:spPr>
          <a:xfrm>
            <a:off x="592666" y="831239"/>
            <a:ext cx="56463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BABY </a:t>
            </a:r>
            <a:r>
              <a:rPr lang="en-US" dirty="0" smtClean="0"/>
              <a:t>Products </a:t>
            </a:r>
            <a:r>
              <a:rPr lang="en-US" sz="2000" b="0" i="0" u="none" strike="noStrike" cap="none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Customer Segmentation</a:t>
            </a:r>
            <a:endParaRPr sz="2000" b="0" i="0" u="none" strike="noStrike" cap="none" dirty="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6" name="Google Shape;326;p39"/>
          <p:cNvSpPr txBox="1"/>
          <p:nvPr/>
        </p:nvSpPr>
        <p:spPr>
          <a:xfrm>
            <a:off x="314324" y="1304924"/>
            <a:ext cx="837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Aim: 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 customer segmentation analysis to develop customer profile with segments for Coles customers who have </a:t>
            </a:r>
            <a:r>
              <a:rPr lang="en-US" sz="1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purchased 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baby </a:t>
            </a:r>
            <a:r>
              <a:rPr lang="en-US" sz="1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products.</a:t>
            </a:r>
            <a:endParaRPr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Objectives Breakdown: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Preprocess data and summarize data into an appropriate format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Build segmentation model by applying appropriate technique</a:t>
            </a:r>
            <a:endParaRPr lang="en-US"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Profile and segment customers based on different metrics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-US" sz="18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enerate insights from each customer segments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Validate model capability of scoring 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segments </a:t>
            </a:r>
            <a:r>
              <a:rPr lang="en-US" sz="1800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each week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3536272-3EC6-4FC0-BE86-BEFE250BC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CADA9BA-824F-4BFE-8900-F93950205AAD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80445" y="1600154"/>
            <a:ext cx="7870850" cy="1093427"/>
          </a:xfrm>
        </p:spPr>
        <p:txBody>
          <a:bodyPr/>
          <a:lstStyle/>
          <a:p>
            <a:r>
              <a:rPr lang="en-US" dirty="0"/>
              <a:t>Product Categories sold in </a:t>
            </a:r>
            <a:r>
              <a:rPr lang="en-US" dirty="0" smtClean="0"/>
              <a:t>at least </a:t>
            </a:r>
            <a:r>
              <a:rPr lang="en-US" dirty="0"/>
              <a:t>200 stores.</a:t>
            </a:r>
          </a:p>
          <a:p>
            <a:r>
              <a:rPr lang="en-US" dirty="0"/>
              <a:t>Our defined categories added to products</a:t>
            </a:r>
          </a:p>
          <a:p>
            <a:r>
              <a:rPr lang="en-US" dirty="0"/>
              <a:t>Remove Products with lows sales. Products which were </a:t>
            </a:r>
            <a:r>
              <a:rPr lang="en-US" dirty="0" smtClean="0"/>
              <a:t>among </a:t>
            </a:r>
            <a:r>
              <a:rPr lang="en-US" dirty="0"/>
              <a:t>lowest 10% in sales amount as among lowest 10% in sales </a:t>
            </a:r>
            <a:r>
              <a:rPr lang="en-US" dirty="0" smtClean="0"/>
              <a:t>quantity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CB1A475B-1B73-4AEA-AD9E-49606537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Filtering Rules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13B79B0-7BB6-4C83-A07C-59B450886E07}"/>
              </a:ext>
            </a:extLst>
          </p:cNvPr>
          <p:cNvSpPr txBox="1">
            <a:spLocks/>
          </p:cNvSpPr>
          <p:nvPr/>
        </p:nvSpPr>
        <p:spPr>
          <a:xfrm>
            <a:off x="590536" y="2875222"/>
            <a:ext cx="3725334" cy="31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D0920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D0920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50515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TRANSACTIONS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499ACDC0-159D-4B4E-A906-01AD258AF73C}"/>
              </a:ext>
            </a:extLst>
          </p:cNvPr>
          <p:cNvSpPr txBox="1">
            <a:spLocks/>
          </p:cNvSpPr>
          <p:nvPr/>
        </p:nvSpPr>
        <p:spPr>
          <a:xfrm>
            <a:off x="380445" y="3216940"/>
            <a:ext cx="7870850" cy="6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D1C24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5051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D1C24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505150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Transactional data of last 12 weeks.</a:t>
            </a:r>
          </a:p>
          <a:p>
            <a:r>
              <a:rPr lang="en-US" dirty="0" err="1"/>
              <a:t>Flybuys</a:t>
            </a:r>
            <a:r>
              <a:rPr lang="en-US" dirty="0"/>
              <a:t> scanned transactions only</a:t>
            </a:r>
          </a:p>
        </p:txBody>
      </p:sp>
    </p:spTree>
    <p:extLst>
      <p:ext uri="{BB962C8B-B14F-4D97-AF65-F5344CB8AC3E}">
        <p14:creationId xmlns:p14="http://schemas.microsoft.com/office/powerpoint/2010/main" val="10384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3536272-3EC6-4FC0-BE86-BEFE250BC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CADA9BA-824F-4BFE-8900-F93950205AAD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92666" y="1600154"/>
            <a:ext cx="7870850" cy="2603251"/>
          </a:xfrm>
        </p:spPr>
        <p:txBody>
          <a:bodyPr/>
          <a:lstStyle/>
          <a:p>
            <a:r>
              <a:rPr lang="en-US" dirty="0"/>
              <a:t>Removed customers who visited Coles too many times in past 12 weeks (Top 0.1 Percentile)</a:t>
            </a:r>
          </a:p>
          <a:p>
            <a:r>
              <a:rPr lang="en-US" dirty="0"/>
              <a:t>Removed customers who visited Coles too few times in past 12 weeks (more than 2 visits in last 12 weeks)</a:t>
            </a:r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CB1A475B-1B73-4AEA-AD9E-49606537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Filtering Rules</a:t>
            </a:r>
          </a:p>
        </p:txBody>
      </p:sp>
    </p:spTree>
    <p:extLst>
      <p:ext uri="{BB962C8B-B14F-4D97-AF65-F5344CB8AC3E}">
        <p14:creationId xmlns:p14="http://schemas.microsoft.com/office/powerpoint/2010/main" val="492736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7D7C67C-1E4E-443D-80EC-F9CAD7760047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90536" y="985284"/>
            <a:ext cx="6790279" cy="3635153"/>
          </a:xfrm>
        </p:spPr>
        <p:txBody>
          <a:bodyPr/>
          <a:lstStyle/>
          <a:p>
            <a:pPr marL="114300" indent="0">
              <a:buNone/>
            </a:pPr>
            <a:r>
              <a:rPr lang="en-AU" dirty="0"/>
              <a:t> 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8888EE67-6FEC-4E7E-9DC8-47E3405A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467" y="855068"/>
            <a:ext cx="3963225" cy="380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27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Clustering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547664" y="1221600"/>
            <a:ext cx="5968961" cy="3078342"/>
          </a:xfrm>
        </p:spPr>
        <p:txBody>
          <a:bodyPr>
            <a:normAutofit/>
          </a:bodyPr>
          <a:lstStyle/>
          <a:p>
            <a:pPr>
              <a:buSzPct val="70000"/>
            </a:pP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>
              <a:buSzPct val="70000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 : 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Simplicity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scalability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Appropriate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large datasets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   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Determining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 value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                        Impact by initial random cluster center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                        Sensitive for outliers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                         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ct val="70000"/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70000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Hierarchical Clustering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Implement easily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Interpret clearly, tree-based representation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	         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Number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of clusters unknown in result (cut)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                            Cost computation time</a:t>
            </a:r>
          </a:p>
          <a:p>
            <a:pPr marL="0" indent="0">
              <a:buSzPct val="70000"/>
              <a:buNone/>
            </a:pP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endParaRPr lang="en-US" sz="105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050" dirty="0">
              <a:latin typeface="Century Gothic" panose="020B0502020202020204" pitchFamily="34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5000" lnSpcReduction="10000"/>
          </a:bodyPr>
          <a:lstStyle/>
          <a:p>
            <a:r>
              <a:rPr lang="en-US" altLang="en-AU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Clustering methods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1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Clustering </a:t>
            </a:r>
            <a:r>
              <a:rPr lang="en-US" dirty="0" smtClean="0">
                <a:latin typeface="Century Gothic" panose="020B0502020202020204" pitchFamily="34" charset="0"/>
              </a:rPr>
              <a:t>Analysis</a:t>
            </a:r>
            <a:r>
              <a:rPr lang="zh-CN" altLang="en-US" dirty="0" smtClean="0">
                <a:latin typeface="Century Gothic" panose="020B0502020202020204" pitchFamily="34" charset="0"/>
              </a:rPr>
              <a:t> </a:t>
            </a:r>
            <a:r>
              <a:rPr lang="mr-IN" altLang="zh-CN" dirty="0" smtClean="0">
                <a:latin typeface="Century Gothic" panose="020B0502020202020204" pitchFamily="34" charset="0"/>
              </a:rPr>
              <a:t>–</a:t>
            </a:r>
            <a:r>
              <a:rPr lang="zh-CN" altLang="en-US" dirty="0" smtClean="0">
                <a:latin typeface="Century Gothic" panose="020B0502020202020204" pitchFamily="34" charset="0"/>
              </a:rPr>
              <a:t> </a:t>
            </a:r>
            <a:r>
              <a:rPr lang="en-US" altLang="zh-CN" dirty="0" smtClean="0">
                <a:latin typeface="Century Gothic" panose="020B0502020202020204" pitchFamily="34" charset="0"/>
              </a:rPr>
              <a:t>Determine Clusters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587500" y="831241"/>
            <a:ext cx="3163094" cy="369935"/>
          </a:xfrm>
        </p:spPr>
        <p:txBody>
          <a:bodyPr>
            <a:normAutofit fontScale="95000" lnSpcReduction="10000"/>
          </a:bodyPr>
          <a:lstStyle/>
          <a:p>
            <a:r>
              <a:rPr lang="en-US" altLang="en-AU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many clusters ???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85925" y="1275607"/>
            <a:ext cx="5910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AU" sz="1800" dirty="0"/>
              <a:t>Define k through experiences or visualization</a:t>
            </a:r>
            <a:r>
              <a:rPr lang="zh-CN" altLang="en-US" sz="1800" dirty="0"/>
              <a:t>？</a:t>
            </a:r>
            <a:endParaRPr lang="en-AU" sz="1800" dirty="0"/>
          </a:p>
          <a:p>
            <a:pPr marL="214313" indent="-214313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AU" sz="1800" dirty="0"/>
              <a:t>Objective way</a:t>
            </a:r>
            <a:r>
              <a:rPr lang="zh-CN" altLang="en-US" sz="1800" dirty="0"/>
              <a:t>？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03096" y="2033963"/>
            <a:ext cx="250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800" u="sng" dirty="0">
                <a:solidFill>
                  <a:srgbClr val="FF0000"/>
                </a:solidFill>
              </a:rPr>
              <a:t>Elbow</a:t>
            </a:r>
          </a:p>
          <a:p>
            <a:pPr algn="ctr"/>
            <a:endParaRPr lang="en-AU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1625221" y="2355638"/>
            <a:ext cx="2864654" cy="1816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AU" sz="1601" dirty="0"/>
              <a:t>Plot </a:t>
            </a:r>
            <a:r>
              <a:rPr lang="en-AU" sz="1601" dirty="0"/>
              <a:t>within-cluster sum of squared errors for each </a:t>
            </a:r>
            <a:r>
              <a:rPr lang="en-US" altLang="en-AU" sz="1601" dirty="0"/>
              <a:t>k in range that define before</a:t>
            </a:r>
          </a:p>
          <a:p>
            <a:pPr marL="214313" indent="-214313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AU" sz="1601" dirty="0"/>
              <a:t>The point </a:t>
            </a:r>
            <a:r>
              <a:rPr lang="en-US" altLang="en-AU" sz="1601" dirty="0"/>
              <a:t>that</a:t>
            </a:r>
            <a:r>
              <a:rPr lang="en-AU" sz="1601" dirty="0"/>
              <a:t> an “elbow” appears </a:t>
            </a:r>
            <a:r>
              <a:rPr lang="en-US" altLang="en-AU" sz="1601" dirty="0"/>
              <a:t>could</a:t>
            </a:r>
            <a:r>
              <a:rPr lang="en-AU" sz="1601" dirty="0"/>
              <a:t> be taken as the ideal value of K</a:t>
            </a:r>
          </a:p>
          <a:p>
            <a:pPr marL="214313" indent="-214313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AU" sz="1601" dirty="0"/>
              <a:t>Minimal one</a:t>
            </a:r>
          </a:p>
        </p:txBody>
      </p:sp>
      <p:pic>
        <p:nvPicPr>
          <p:cNvPr id="15" name="Picture 14" descr="H:\My Pictures\WS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66" y="2033963"/>
            <a:ext cx="3030036" cy="22306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traight Arrow Connector 15"/>
          <p:cNvCxnSpPr/>
          <p:nvPr/>
        </p:nvCxnSpPr>
        <p:spPr>
          <a:xfrm flipH="1">
            <a:off x="7305366" y="3435846"/>
            <a:ext cx="54000" cy="409181"/>
          </a:xfrm>
          <a:prstGeom prst="straightConnector1">
            <a:avLst/>
          </a:prstGeom>
          <a:ln w="19050" cmpd="thinThick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37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Clustering </a:t>
            </a:r>
            <a:r>
              <a:rPr lang="en-US" dirty="0" smtClean="0">
                <a:latin typeface="Century Gothic" panose="020B0502020202020204" pitchFamily="34" charset="0"/>
              </a:rPr>
              <a:t>Analysis</a:t>
            </a:r>
            <a:r>
              <a:rPr lang="mr-IN" altLang="zh-CN" dirty="0">
                <a:latin typeface="Century Gothic" panose="020B0502020202020204" pitchFamily="34" charset="0"/>
              </a:rPr>
              <a:t> –</a:t>
            </a:r>
            <a:r>
              <a:rPr lang="zh-CN" altLang="en-US" dirty="0">
                <a:latin typeface="Century Gothic" panose="020B0502020202020204" pitchFamily="34" charset="0"/>
              </a:rPr>
              <a:t> </a:t>
            </a:r>
            <a:r>
              <a:rPr lang="en-US" altLang="zh-CN" dirty="0">
                <a:latin typeface="Century Gothic" panose="020B0502020202020204" pitchFamily="34" charset="0"/>
              </a:rPr>
              <a:t>Determine Clusters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587500" y="831241"/>
            <a:ext cx="3163094" cy="369935"/>
          </a:xfrm>
        </p:spPr>
        <p:txBody>
          <a:bodyPr>
            <a:normAutofit fontScale="95000" lnSpcReduction="10000"/>
          </a:bodyPr>
          <a:lstStyle/>
          <a:p>
            <a:r>
              <a:rPr lang="en-US" altLang="en-AU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many clusters ???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3688" y="1545636"/>
            <a:ext cx="250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800" u="sng" dirty="0">
                <a:solidFill>
                  <a:srgbClr val="FF0000"/>
                </a:solidFill>
              </a:rPr>
              <a:t>Silhouette</a:t>
            </a:r>
            <a:endParaRPr lang="en-AU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44132" y="1977684"/>
            <a:ext cx="2665850" cy="2063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AU" sz="1601" dirty="0"/>
              <a:t>Plot t</a:t>
            </a:r>
            <a:r>
              <a:rPr lang="en-AU" sz="1601" dirty="0"/>
              <a:t>he average silhouette widths (</a:t>
            </a:r>
            <a:r>
              <a:rPr lang="en-US" altLang="en-AU" sz="1601" dirty="0"/>
              <a:t>difference</a:t>
            </a:r>
            <a:r>
              <a:rPr lang="en-AU" sz="1601" dirty="0"/>
              <a:t> between-cluster point)</a:t>
            </a:r>
          </a:p>
          <a:p>
            <a:pPr marL="214313" indent="-214313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AU" sz="1601" dirty="0"/>
              <a:t>The point with the highest average silhouette width </a:t>
            </a:r>
            <a:r>
              <a:rPr lang="en-US" altLang="en-AU" sz="1601" dirty="0"/>
              <a:t>could</a:t>
            </a:r>
            <a:r>
              <a:rPr lang="en-AU" sz="1601" dirty="0"/>
              <a:t> be taken as K</a:t>
            </a:r>
          </a:p>
        </p:txBody>
      </p:sp>
      <p:pic>
        <p:nvPicPr>
          <p:cNvPr id="13" name="Picture 12" descr="H:\My Pictures\silhouett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102" y="1437624"/>
            <a:ext cx="3087743" cy="2369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52329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3973</TotalTime>
  <Words>726</Words>
  <Application>Microsoft Macintosh PowerPoint</Application>
  <PresentationFormat>全屏显示(16:9)</PresentationFormat>
  <Paragraphs>169</Paragraphs>
  <Slides>26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 Narrow</vt:lpstr>
      <vt:lpstr>AvantGarde Dm BT</vt:lpstr>
      <vt:lpstr>Calibri</vt:lpstr>
      <vt:lpstr>Century Gothic</vt:lpstr>
      <vt:lpstr>CenturyGothic</vt:lpstr>
      <vt:lpstr>ITC Avant Garde Std Bk</vt:lpstr>
      <vt:lpstr>Questrial</vt:lpstr>
      <vt:lpstr>Times New Roman</vt:lpstr>
      <vt:lpstr>宋体</vt:lpstr>
      <vt:lpstr>Arial</vt:lpstr>
      <vt:lpstr>4_Office Theme</vt:lpstr>
      <vt:lpstr>4_Office Theme</vt:lpstr>
      <vt:lpstr>think-cell Slide</vt:lpstr>
      <vt:lpstr>Coles Customer Segmentation</vt:lpstr>
      <vt:lpstr>PowerPoint 演示文稿</vt:lpstr>
      <vt:lpstr>Introduction &amp; Objective </vt:lpstr>
      <vt:lpstr>Final Filtering Rules</vt:lpstr>
      <vt:lpstr>Final Filtering Rules</vt:lpstr>
      <vt:lpstr>Final Table</vt:lpstr>
      <vt:lpstr>Clustering</vt:lpstr>
      <vt:lpstr>Clustering Analysis – Determine Clusters</vt:lpstr>
      <vt:lpstr>Clustering Analysis – Determine Clusters</vt:lpstr>
      <vt:lpstr>Clustering Analysis – Determine Clusters</vt:lpstr>
      <vt:lpstr>Silhouette plot</vt:lpstr>
      <vt:lpstr>Clustering Evaluation</vt:lpstr>
      <vt:lpstr>Clustering Analysis</vt:lpstr>
      <vt:lpstr>Clustering Analysis (sample)</vt:lpstr>
      <vt:lpstr>Clustering Analysis cont.</vt:lpstr>
      <vt:lpstr>Scoring</vt:lpstr>
      <vt:lpstr>Scoring Analysis (population)</vt:lpstr>
      <vt:lpstr>Profiling</vt:lpstr>
      <vt:lpstr>Profiling Indices Heatmap (e.g. Gender)</vt:lpstr>
      <vt:lpstr>Profiling  Indices Heatmap (e.g. Affluence)</vt:lpstr>
      <vt:lpstr>Profiling Indices Heatmap (e.g. Low Level Life Stage)</vt:lpstr>
      <vt:lpstr>Profiling Overview</vt:lpstr>
      <vt:lpstr>Customer Segmentation - Infographics</vt:lpstr>
      <vt:lpstr>Recommendations</vt:lpstr>
      <vt:lpstr>Recommendations</vt:lpstr>
      <vt:lpstr>PowerPoint 演示文稿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Coles Customer Segmentation</dc:title>
  <dc:creator>Cheng Chen</dc:creator>
  <cp:lastModifiedBy>Chen Cheng</cp:lastModifiedBy>
  <cp:revision>75</cp:revision>
  <dcterms:modified xsi:type="dcterms:W3CDTF">2018-10-18T04:31:16Z</dcterms:modified>
</cp:coreProperties>
</file>